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2" r:id="rId1"/>
  </p:sldMasterIdLst>
  <p:notesMasterIdLst>
    <p:notesMasterId r:id="rId13"/>
  </p:notesMasterIdLst>
  <p:sldIdLst>
    <p:sldId id="256" r:id="rId2"/>
    <p:sldId id="285" r:id="rId3"/>
    <p:sldId id="260" r:id="rId4"/>
    <p:sldId id="261" r:id="rId5"/>
    <p:sldId id="262" r:id="rId6"/>
    <p:sldId id="263" r:id="rId7"/>
    <p:sldId id="279" r:id="rId8"/>
    <p:sldId id="259" r:id="rId9"/>
    <p:sldId id="264" r:id="rId10"/>
    <p:sldId id="267" r:id="rId11"/>
    <p:sldId id="266" r:id="rId12"/>
  </p:sldIdLst>
  <p:sldSz cx="9144000" cy="5143500" type="screen16x9"/>
  <p:notesSz cx="6858000" cy="9144000"/>
  <p:embeddedFontLst>
    <p:embeddedFont>
      <p:font typeface="Comfortaa" panose="020B0604020202020204" charset="0"/>
      <p:regular r:id="rId14"/>
      <p:bold r:id="rId15"/>
    </p:embeddedFont>
    <p:embeddedFont>
      <p:font typeface="Comfortaa Regular" panose="020B0604020202020204" charset="0"/>
      <p:regular r:id="rId16"/>
      <p:bold r:id="rId17"/>
    </p:embeddedFont>
    <p:embeddedFont>
      <p:font typeface="Comic Sans MS" panose="030F0702030302020204" pitchFamily="66" charset="0"/>
      <p:regular r:id="rId18"/>
      <p:bold r:id="rId19"/>
      <p:italic r:id="rId20"/>
      <p:boldItalic r:id="rId21"/>
    </p:embeddedFont>
    <p:embeddedFont>
      <p:font typeface="Franklin Gothic Book" panose="020B0503020102020204" pitchFamily="34" charset="0"/>
      <p:regular r:id="rId22"/>
      <p:italic r:id="rId2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0AE0934-26A3-4A9C-9076-4CB310BF8FB9}">
  <a:tblStyle styleId="{F0AE0934-26A3-4A9C-9076-4CB310BF8FB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6683" autoAdjust="0"/>
  </p:normalViewPr>
  <p:slideViewPr>
    <p:cSldViewPr snapToGrid="0">
      <p:cViewPr varScale="1">
        <p:scale>
          <a:sx n="94" d="100"/>
          <a:sy n="94" d="100"/>
        </p:scale>
        <p:origin x="1066" y="7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font" Target="fonts/font10.fntdata"/><Relationship Id="rId10" Type="http://schemas.openxmlformats.org/officeDocument/2006/relationships/slide" Target="slides/slide9.xml"/><Relationship Id="rId1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font" Target="fonts/font9.fntdata"/><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7923dd43e8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 name="Google Shape;276;g7923dd43e8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7419849b77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7419849b77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approach IS and FOLLOWS the strategy divide (tasks/people), conquer (solve/personalise) and integrate (solution/customers)</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74490521f3_1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74490521f3_1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approach IS and FOLLOWS the strategy divide (tasks/people), conquer (solve/personalise) and integrate (solution/customers)</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74490521f3_2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74490521f3_2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78d47a4e8d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78d47a4e8d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 Customers: What % of total customers fall into this cluster</a:t>
            </a:r>
            <a:endParaRPr/>
          </a:p>
          <a:p>
            <a:pPr marL="0" lvl="0" indent="0" algn="l" rtl="0">
              <a:spcBef>
                <a:spcPts val="0"/>
              </a:spcBef>
              <a:spcAft>
                <a:spcPts val="0"/>
              </a:spcAft>
              <a:buNone/>
            </a:pPr>
            <a:endParaRPr/>
          </a:p>
          <a:p>
            <a:pPr marL="0" lvl="0" indent="0" algn="l" rtl="0">
              <a:spcBef>
                <a:spcPts val="0"/>
              </a:spcBef>
              <a:spcAft>
                <a:spcPts val="0"/>
              </a:spcAft>
              <a:buNone/>
            </a:pPr>
            <a:r>
              <a:rPr lang="en"/>
              <a:t>% orders: What % of all orders were placed by customers of this cluster</a:t>
            </a:r>
            <a:endParaRPr/>
          </a:p>
          <a:p>
            <a:pPr marL="0" lvl="0" indent="0" algn="l" rtl="0">
              <a:spcBef>
                <a:spcPts val="0"/>
              </a:spcBef>
              <a:spcAft>
                <a:spcPts val="0"/>
              </a:spcAft>
              <a:buNone/>
            </a:pPr>
            <a:endParaRPr/>
          </a:p>
          <a:p>
            <a:pPr marL="0" lvl="0" indent="0" algn="l" rtl="0">
              <a:spcBef>
                <a:spcPts val="0"/>
              </a:spcBef>
              <a:spcAft>
                <a:spcPts val="0"/>
              </a:spcAft>
              <a:buNone/>
            </a:pPr>
            <a:r>
              <a:rPr lang="en"/>
              <a:t>Median orders: How many orders does the 50th percentile customer place? (How does a typical customer look)</a:t>
            </a:r>
            <a:endParaRPr/>
          </a:p>
          <a:p>
            <a:pPr marL="0" lvl="0" indent="0" algn="l" rtl="0">
              <a:spcBef>
                <a:spcPts val="0"/>
              </a:spcBef>
              <a:spcAft>
                <a:spcPts val="0"/>
              </a:spcAft>
              <a:buNone/>
            </a:pPr>
            <a:endParaRPr/>
          </a:p>
          <a:p>
            <a:pPr marL="0" lvl="0" indent="0" algn="l" rtl="0">
              <a:spcBef>
                <a:spcPts val="0"/>
              </a:spcBef>
              <a:spcAft>
                <a:spcPts val="0"/>
              </a:spcAft>
              <a:buNone/>
            </a:pPr>
            <a:r>
              <a:rPr lang="en">
                <a:solidFill>
                  <a:schemeClr val="dk1"/>
                </a:solidFill>
              </a:rPr>
              <a:t>Median order gap: How many orders does the 50th percentile customer place? (How does a typical customer look)</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Median Basket Size: How many orders does the 50th percentile customer place? (How does a typical customer look) - since we don’t have quantity of order, the basket size talks about the variety of the basket</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Average Basket Reorder Share: On an average, what % of the basket items are reordered ones?</a:t>
            </a:r>
            <a:endParaRPr>
              <a:solidFill>
                <a:schemeClr val="dk1"/>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g744b707bef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8" name="Google Shape;418;g744b707bef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74490521f3_2_1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74490521f3_2_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Since we have no data on new customers, our best guess is to take the behaviour of the overall population as basis for recommendations to them. Based on that, we recommend most popular items to these customers</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744b707bef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744b707bef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Clr>
                <a:srgbClr val="000000"/>
              </a:buClr>
              <a:buSzPts val="1200"/>
              <a:buChar char="●"/>
            </a:pPr>
            <a:r>
              <a:rPr lang="en" sz="1200" b="1"/>
              <a:t>80% of our customers drive 50% of our orders and 43% of all purchases (target cluster)</a:t>
            </a:r>
            <a:endParaRPr sz="1200" b="1"/>
          </a:p>
          <a:p>
            <a:pPr marL="457200" lvl="0" indent="-304800" algn="l" rtl="0">
              <a:spcBef>
                <a:spcPts val="0"/>
              </a:spcBef>
              <a:spcAft>
                <a:spcPts val="0"/>
              </a:spcAft>
              <a:buClr>
                <a:srgbClr val="000000"/>
              </a:buClr>
              <a:buSzPts val="1200"/>
              <a:buChar char="●"/>
            </a:pPr>
            <a:r>
              <a:rPr lang="en" sz="1200" b="1"/>
              <a:t>Basket variety for target cluster is half of frequent purchasers on average</a:t>
            </a:r>
            <a:endParaRPr sz="1200" b="1"/>
          </a:p>
          <a:p>
            <a:pPr marL="457200" lvl="0" indent="-304800" algn="l" rtl="0">
              <a:spcBef>
                <a:spcPts val="0"/>
              </a:spcBef>
              <a:spcAft>
                <a:spcPts val="0"/>
              </a:spcAft>
              <a:buClr>
                <a:srgbClr val="000000"/>
              </a:buClr>
              <a:buSzPts val="1200"/>
              <a:buChar char="●"/>
            </a:pPr>
            <a:r>
              <a:rPr lang="en" sz="1200" b="1"/>
              <a:t>Target cluster customers transact at triple the order gap on an average (vs. the most frequently transacting cluster)</a:t>
            </a:r>
            <a:endParaRPr sz="1200" b="1"/>
          </a:p>
          <a:p>
            <a:pPr marL="457200" lvl="0" indent="-304800" algn="l" rtl="0">
              <a:spcBef>
                <a:spcPts val="0"/>
              </a:spcBef>
              <a:spcAft>
                <a:spcPts val="0"/>
              </a:spcAft>
              <a:buClr>
                <a:srgbClr val="000000"/>
              </a:buClr>
              <a:buSzPts val="1200"/>
              <a:buChar char="●"/>
            </a:pPr>
            <a:r>
              <a:rPr lang="en" sz="1200" b="1"/>
              <a:t>Cross-selling will improve assortment and frequency (more products with replenishment requirement) (recommendation results attached in appendix)</a:t>
            </a:r>
            <a:endParaRPr sz="1200" b="1"/>
          </a:p>
          <a:p>
            <a:pPr marL="0" lvl="0" indent="0" algn="l" rtl="0">
              <a:spcBef>
                <a:spcPts val="0"/>
              </a:spcBef>
              <a:spcAft>
                <a:spcPts val="0"/>
              </a:spcAft>
              <a:buNone/>
            </a:pPr>
            <a:endParaRPr sz="1200" b="1"/>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7923dd43e8_0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 name="Google Shape;298;g7923dd43e8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36346" y="1341340"/>
            <a:ext cx="6270922" cy="1573670"/>
          </a:xfrm>
        </p:spPr>
        <p:txBody>
          <a:bodyPr anchor="b">
            <a:noAutofit/>
          </a:bodyPr>
          <a:lstStyle>
            <a:lvl1pPr algn="ctr">
              <a:defRPr sz="54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2009930" y="2967210"/>
            <a:ext cx="5123755" cy="814678"/>
          </a:xfrm>
        </p:spPr>
        <p:txBody>
          <a:bodyPr>
            <a:normAutofit/>
          </a:bodyPr>
          <a:lstStyle>
            <a:lvl1pPr marL="0" indent="0" algn="ctr">
              <a:lnSpc>
                <a:spcPct val="112000"/>
              </a:lnSpc>
              <a:spcBef>
                <a:spcPts val="0"/>
              </a:spcBef>
              <a:spcAft>
                <a:spcPts val="0"/>
              </a:spcAft>
              <a:buNone/>
              <a:defRPr sz="1725"/>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a:xfrm>
            <a:off x="564644" y="4840039"/>
            <a:ext cx="1205958" cy="303461"/>
          </a:xfrm>
        </p:spPr>
        <p:txBody>
          <a:bodyPr/>
          <a:lstStyle>
            <a:lvl1pPr>
              <a:defRPr baseline="0">
                <a:solidFill>
                  <a:schemeClr val="tx2"/>
                </a:solidFill>
              </a:defRPr>
            </a:lvl1pPr>
          </a:lstStyle>
          <a:p>
            <a:fld id="{87DE6118-2437-4B30-8E3C-4D2BE6020583}" type="datetimeFigureOut">
              <a:rPr lang="en-US" dirty="0"/>
              <a:pPr/>
              <a:t>12/15/2020</a:t>
            </a:fld>
            <a:endParaRPr lang="en-US" dirty="0"/>
          </a:p>
        </p:txBody>
      </p:sp>
      <p:sp>
        <p:nvSpPr>
          <p:cNvPr id="5" name="Footer Placeholder 4"/>
          <p:cNvSpPr>
            <a:spLocks noGrp="1"/>
          </p:cNvSpPr>
          <p:nvPr>
            <p:ph type="ftr" sz="quarter" idx="11"/>
          </p:nvPr>
        </p:nvSpPr>
        <p:spPr>
          <a:xfrm>
            <a:off x="1938041" y="4840039"/>
            <a:ext cx="5267533" cy="303461"/>
          </a:xfrm>
        </p:spPr>
        <p:txBody>
          <a:bodyPr/>
          <a:lstStyle>
            <a:lvl1pPr algn="ct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7373012" y="4840039"/>
            <a:ext cx="1197219" cy="303461"/>
          </a:xfrm>
        </p:spPr>
        <p:txBody>
          <a:bodyPr/>
          <a:lstStyle>
            <a:lvl1pPr>
              <a:defRPr baseline="0">
                <a:solidFill>
                  <a:schemeClr val="tx2"/>
                </a:solidFill>
              </a:defRPr>
            </a:lvl1pPr>
          </a:lstStyle>
          <a:p>
            <a:pPr marL="0" lvl="0" indent="0" algn="r" rtl="0">
              <a:spcBef>
                <a:spcPts val="0"/>
              </a:spcBef>
              <a:spcAft>
                <a:spcPts val="0"/>
              </a:spcAft>
              <a:buNone/>
            </a:pPr>
            <a:fld id="{00000000-1234-1234-1234-123412341234}" type="slidenum">
              <a:rPr lang="en" smtClean="0"/>
              <a:t>‹#›</a:t>
            </a:fld>
            <a:endParaRPr lang="en"/>
          </a:p>
        </p:txBody>
      </p:sp>
      <p:grpSp>
        <p:nvGrpSpPr>
          <p:cNvPr id="7" name="Group 6"/>
          <p:cNvGrpSpPr/>
          <p:nvPr/>
        </p:nvGrpSpPr>
        <p:grpSpPr>
          <a:xfrm>
            <a:off x="564644" y="558352"/>
            <a:ext cx="8005588" cy="4012253"/>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extLst>
      <p:ext uri="{BB962C8B-B14F-4D97-AF65-F5344CB8AC3E}">
        <p14:creationId xmlns:p14="http://schemas.microsoft.com/office/powerpoint/2010/main" val="152761925"/>
      </p:ext>
    </p:extLst>
  </p:cSld>
  <p:clrMapOvr>
    <a:overrideClrMapping bg1="lt1" tx1="dk1" bg2="lt2" tx2="dk2" accent1="accent1" accent2="accent2" accent3="accent3" accent4="accent4" accent5="accent5" accent6="accent6" hlink="hlink" folHlink="folHlink"/>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028700" y="1721644"/>
            <a:ext cx="7200900" cy="267890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12/15/2020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504783299"/>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197421" y="468117"/>
            <a:ext cx="1174325" cy="393243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28700" y="468117"/>
            <a:ext cx="6134731" cy="393243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12/15/2020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421509663"/>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8539452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12/15/2020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309331795"/>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73769" y="976020"/>
            <a:ext cx="7209728" cy="2139553"/>
          </a:xfrm>
        </p:spPr>
        <p:txBody>
          <a:bodyPr anchor="b">
            <a:normAutofit/>
          </a:bodyPr>
          <a:lstStyle>
            <a:lvl1pPr algn="r">
              <a:defRPr sz="5400" cap="all"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573769" y="3162246"/>
            <a:ext cx="7209728" cy="857493"/>
          </a:xfrm>
        </p:spPr>
        <p:txBody>
          <a:bodyPr/>
          <a:lstStyle>
            <a:lvl1pPr marL="0" indent="0" algn="r">
              <a:lnSpc>
                <a:spcPct val="112000"/>
              </a:lnSpc>
              <a:spcBef>
                <a:spcPts val="0"/>
              </a:spcBef>
              <a:spcAft>
                <a:spcPts val="0"/>
              </a:spcAft>
              <a:buNone/>
              <a:defRPr sz="1800">
                <a:solidFill>
                  <a:schemeClr val="tx2"/>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54181" y="4840039"/>
            <a:ext cx="1216807" cy="303461"/>
          </a:xfrm>
        </p:spPr>
        <p:txBody>
          <a:bodyPr/>
          <a:lstStyle>
            <a:lvl1pPr>
              <a:defRPr>
                <a:solidFill>
                  <a:schemeClr val="tx2"/>
                </a:solidFill>
              </a:defRPr>
            </a:lvl1pPr>
          </a:lstStyle>
          <a:p>
            <a:fld id="{87DE6118-2437-4B30-8E3C-4D2BE6020583}" type="datetimeFigureOut">
              <a:rPr lang="en-US" dirty="0"/>
              <a:pPr/>
              <a:t>12/15/2020</a:t>
            </a:fld>
            <a:endParaRPr lang="en-US" dirty="0"/>
          </a:p>
        </p:txBody>
      </p:sp>
      <p:sp>
        <p:nvSpPr>
          <p:cNvPr id="5" name="Footer Placeholder 4"/>
          <p:cNvSpPr>
            <a:spLocks noGrp="1"/>
          </p:cNvSpPr>
          <p:nvPr>
            <p:ph type="ftr" sz="quarter" idx="11"/>
          </p:nvPr>
        </p:nvSpPr>
        <p:spPr>
          <a:xfrm>
            <a:off x="1938234" y="4840039"/>
            <a:ext cx="5267533" cy="303461"/>
          </a:xfrm>
        </p:spPr>
        <p:txBody>
          <a:bodyPr/>
          <a:lstStyle>
            <a:lvl1pPr algn="ctr">
              <a:defRPr>
                <a:solidFill>
                  <a:schemeClr val="tx2"/>
                </a:solidFill>
              </a:defRPr>
            </a:lvl1pPr>
          </a:lstStyle>
          <a:p>
            <a:endParaRPr lang="en-US" dirty="0"/>
          </a:p>
        </p:txBody>
      </p:sp>
      <p:sp>
        <p:nvSpPr>
          <p:cNvPr id="6" name="Slide Number Placeholder 5"/>
          <p:cNvSpPr>
            <a:spLocks noGrp="1"/>
          </p:cNvSpPr>
          <p:nvPr>
            <p:ph type="sldNum" sz="quarter" idx="12"/>
          </p:nvPr>
        </p:nvSpPr>
        <p:spPr>
          <a:xfrm>
            <a:off x="7373012" y="4840039"/>
            <a:ext cx="1197219" cy="303461"/>
          </a:xfrm>
        </p:spPr>
        <p:txBody>
          <a:bodyPr/>
          <a:lstStyle>
            <a:lvl1pPr>
              <a:defRPr>
                <a:solidFill>
                  <a:schemeClr val="tx2"/>
                </a:solidFill>
              </a:defRPr>
            </a:lvl1pPr>
          </a:lstStyle>
          <a:p>
            <a:pPr marL="0" lvl="0" indent="0" algn="r" rtl="0">
              <a:spcBef>
                <a:spcPts val="0"/>
              </a:spcBef>
              <a:spcAft>
                <a:spcPts val="0"/>
              </a:spcAft>
              <a:buNone/>
            </a:pPr>
            <a:fld id="{00000000-1234-1234-1234-123412341234}" type="slidenum">
              <a:rPr lang="en" smtClean="0"/>
              <a:t>‹#›</a:t>
            </a:fld>
            <a:endParaRPr lang="en"/>
          </a:p>
        </p:txBody>
      </p:sp>
      <p:sp>
        <p:nvSpPr>
          <p:cNvPr id="7" name="Freeform 6" title="Crop Mark"/>
          <p:cNvSpPr/>
          <p:nvPr/>
        </p:nvSpPr>
        <p:spPr bwMode="auto">
          <a:xfrm>
            <a:off x="6113972" y="1264239"/>
            <a:ext cx="2456260" cy="3306366"/>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extLst>
      <p:ext uri="{BB962C8B-B14F-4D97-AF65-F5344CB8AC3E}">
        <p14:creationId xmlns:p14="http://schemas.microsoft.com/office/powerpoint/2010/main" val="194367764"/>
      </p:ext>
    </p:extLst>
  </p:cSld>
  <p:clrMapOvr>
    <a:overrideClrMapping bg1="dk1" tx1="lt1" bg2="dk2" tx2="lt2" accent1="accent1" accent2="accent2" accent3="accent3" accent4="accent4" accent5="accent5" accent6="accent6" hlink="hlink" folHlink="folHlink"/>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sz="half" idx="1"/>
          </p:nvPr>
        </p:nvSpPr>
        <p:spPr>
          <a:xfrm>
            <a:off x="1028700" y="1714500"/>
            <a:ext cx="3335840" cy="268605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894052" y="1714500"/>
            <a:ext cx="3335840" cy="268605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7DE6118-2437-4B30-8E3C-4D2BE6020583}" type="datetimeFigureOut">
              <a:rPr lang="en-US" dirty="0"/>
              <a:t>12/15/2020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733178745"/>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028700" y="514350"/>
            <a:ext cx="7200900" cy="1114425"/>
          </a:xfrm>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28700" y="1755648"/>
            <a:ext cx="3332988" cy="617934"/>
          </a:xfrm>
        </p:spPr>
        <p:txBody>
          <a:bodyPr anchor="b">
            <a:noAutofit/>
          </a:bodyPr>
          <a:lstStyle>
            <a:lvl1pPr marL="0" indent="0">
              <a:lnSpc>
                <a:spcPct val="84000"/>
              </a:lnSpc>
              <a:spcBef>
                <a:spcPts val="0"/>
              </a:spcBef>
              <a:spcAft>
                <a:spcPts val="0"/>
              </a:spcAft>
              <a:buNone/>
              <a:defRPr sz="2250" b="0" baseline="0">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1028700" y="2478906"/>
            <a:ext cx="3332988" cy="1921645"/>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893761" y="1755648"/>
            <a:ext cx="3332988" cy="617934"/>
          </a:xfrm>
        </p:spPr>
        <p:txBody>
          <a:bodyPr anchor="b">
            <a:noAutofit/>
          </a:bodyPr>
          <a:lstStyle>
            <a:lvl1pPr marL="0" indent="0">
              <a:lnSpc>
                <a:spcPct val="84000"/>
              </a:lnSpc>
              <a:spcBef>
                <a:spcPts val="0"/>
              </a:spcBef>
              <a:spcAft>
                <a:spcPts val="0"/>
              </a:spcAft>
              <a:buNone/>
              <a:defRPr sz="2250" b="0" baseline="0">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893761" y="2478906"/>
            <a:ext cx="3332988" cy="1921645"/>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7DE6118-2437-4B30-8E3C-4D2BE6020583}" type="datetimeFigureOut">
              <a:rPr lang="en-US" dirty="0"/>
              <a:t>12/15/2020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230223137"/>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7DE6118-2437-4B30-8E3C-4D2BE6020583}" type="datetimeFigureOut">
              <a:rPr lang="en-US" dirty="0"/>
              <a:t>12/15/2020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785875382"/>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7DE6118-2437-4B30-8E3C-4D2BE6020583}" type="datetimeFigureOut">
              <a:rPr lang="en-US" dirty="0"/>
              <a:t>12/15/2020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2510161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282"/>
            <a:ext cx="3977640" cy="514321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42925" y="514350"/>
            <a:ext cx="2891790" cy="1618413"/>
          </a:xfrm>
        </p:spPr>
        <p:txBody>
          <a:bodyPr anchor="t">
            <a:noAutofit/>
          </a:bodyPr>
          <a:lstStyle>
            <a:lvl1pPr>
              <a:lnSpc>
                <a:spcPct val="84000"/>
              </a:lnSpc>
              <a:defRPr sz="3600" baseline="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4692015" y="514351"/>
            <a:ext cx="3909060" cy="3881438"/>
          </a:xfrm>
        </p:spPr>
        <p:txBody>
          <a:bodyPr/>
          <a:lstStyle>
            <a:lvl1pPr>
              <a:defRPr sz="1500"/>
            </a:lvl1pPr>
            <a:lvl2pPr>
              <a:defRPr sz="1500"/>
            </a:lvl2pPr>
            <a:lvl3pPr>
              <a:defRPr sz="1350"/>
            </a:lvl3pPr>
            <a:lvl4pPr>
              <a:defRPr sz="135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42925" y="2142258"/>
            <a:ext cx="2891790" cy="2258292"/>
          </a:xfrm>
        </p:spPr>
        <p:txBody>
          <a:bodyPr/>
          <a:lstStyle>
            <a:lvl1pPr marL="0" indent="0">
              <a:lnSpc>
                <a:spcPct val="113000"/>
              </a:lnSpc>
              <a:spcBef>
                <a:spcPts val="0"/>
              </a:spcBef>
              <a:spcAft>
                <a:spcPts val="1125"/>
              </a:spcAft>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a:xfrm>
            <a:off x="542925" y="4840039"/>
            <a:ext cx="903429" cy="303461"/>
          </a:xfrm>
        </p:spPr>
        <p:txBody>
          <a:bodyPr/>
          <a:lstStyle>
            <a:lvl1pPr>
              <a:defRPr>
                <a:solidFill>
                  <a:schemeClr val="tx2"/>
                </a:solidFill>
              </a:defRPr>
            </a:lvl1pPr>
          </a:lstStyle>
          <a:p>
            <a:fld id="{87DE6118-2437-4B30-8E3C-4D2BE6020583}" type="datetimeFigureOut">
              <a:rPr lang="en-US" dirty="0"/>
              <a:pPr/>
              <a:t>12/15/2020</a:t>
            </a:fld>
            <a:endParaRPr lang="en-US" dirty="0"/>
          </a:p>
        </p:txBody>
      </p:sp>
      <p:sp>
        <p:nvSpPr>
          <p:cNvPr id="6" name="Footer Placeholder 5"/>
          <p:cNvSpPr>
            <a:spLocks noGrp="1"/>
          </p:cNvSpPr>
          <p:nvPr>
            <p:ph type="ftr" sz="quarter" idx="11"/>
          </p:nvPr>
        </p:nvSpPr>
        <p:spPr>
          <a:xfrm>
            <a:off x="1654459" y="4840039"/>
            <a:ext cx="1780256" cy="303461"/>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7412355" y="4840039"/>
            <a:ext cx="1197219" cy="303461"/>
          </a:xfrm>
        </p:spPr>
        <p:txBody>
          <a:bodyPr/>
          <a:lstStyle>
            <a:lvl1pPr>
              <a:defRPr>
                <a:solidFill>
                  <a:schemeClr val="tx2"/>
                </a:solidFill>
              </a:defRPr>
            </a:lvl1pPr>
          </a:lstStyle>
          <a:p>
            <a:pPr marL="0" lvl="0" indent="0" algn="r" rtl="0">
              <a:spcBef>
                <a:spcPts val="0"/>
              </a:spcBef>
              <a:spcAft>
                <a:spcPts val="0"/>
              </a:spcAft>
              <a:buNone/>
            </a:pPr>
            <a:fld id="{00000000-1234-1234-1234-123412341234}" type="slidenum">
              <a:rPr lang="en" smtClean="0"/>
              <a:t>‹#›</a:t>
            </a:fld>
            <a:endParaRPr lang="en"/>
          </a:p>
        </p:txBody>
      </p:sp>
      <p:sp>
        <p:nvSpPr>
          <p:cNvPr id="9" name="Rectangle 8" title="Divider Bar"/>
          <p:cNvSpPr/>
          <p:nvPr/>
        </p:nvSpPr>
        <p:spPr>
          <a:xfrm>
            <a:off x="3977640" y="282"/>
            <a:ext cx="171450" cy="5143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68598611"/>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282"/>
            <a:ext cx="3977640" cy="514321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42925" y="514350"/>
            <a:ext cx="2891790" cy="1618413"/>
          </a:xfrm>
        </p:spPr>
        <p:txBody>
          <a:bodyPr anchor="t">
            <a:normAutofit/>
          </a:bodyPr>
          <a:lstStyle>
            <a:lvl1pPr>
              <a:lnSpc>
                <a:spcPct val="84000"/>
              </a:lnSpc>
              <a:defRPr sz="36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4149090" y="1"/>
            <a:ext cx="4994910" cy="5143499"/>
          </a:xfrm>
        </p:spPr>
        <p:txBody>
          <a:bodyPr anchor="t">
            <a:normAutofit/>
          </a:bodyPr>
          <a:lstStyle>
            <a:lvl1pPr marL="0" indent="0">
              <a:buNone/>
              <a:defRPr sz="1500"/>
            </a:lvl1pPr>
            <a:lvl2pPr marL="342900" indent="0">
              <a:buNone/>
              <a:defRPr sz="1500"/>
            </a:lvl2pPr>
            <a:lvl3pPr marL="685800" indent="0">
              <a:buNone/>
              <a:defRPr sz="15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542925" y="2141976"/>
            <a:ext cx="2891790" cy="2258574"/>
          </a:xfrm>
        </p:spPr>
        <p:txBody>
          <a:bodyPr/>
          <a:lstStyle>
            <a:lvl1pPr marL="0" indent="0">
              <a:lnSpc>
                <a:spcPct val="113000"/>
              </a:lnSpc>
              <a:spcBef>
                <a:spcPts val="0"/>
              </a:spcBef>
              <a:spcAft>
                <a:spcPts val="1125"/>
              </a:spcAft>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a:xfrm>
            <a:off x="542925" y="4840039"/>
            <a:ext cx="903429" cy="303461"/>
          </a:xfrm>
        </p:spPr>
        <p:txBody>
          <a:bodyPr/>
          <a:lstStyle>
            <a:lvl1pPr>
              <a:defRPr>
                <a:solidFill>
                  <a:schemeClr val="tx2"/>
                </a:solidFill>
              </a:defRPr>
            </a:lvl1pPr>
          </a:lstStyle>
          <a:p>
            <a:fld id="{87DE6118-2437-4B30-8E3C-4D2BE6020583}" type="datetimeFigureOut">
              <a:rPr lang="en-US" dirty="0"/>
              <a:pPr/>
              <a:t>12/15/2020</a:t>
            </a:fld>
            <a:endParaRPr lang="en-US" dirty="0"/>
          </a:p>
        </p:txBody>
      </p:sp>
      <p:sp>
        <p:nvSpPr>
          <p:cNvPr id="6" name="Footer Placeholder 5"/>
          <p:cNvSpPr>
            <a:spLocks noGrp="1"/>
          </p:cNvSpPr>
          <p:nvPr>
            <p:ph type="ftr" sz="quarter" idx="11"/>
          </p:nvPr>
        </p:nvSpPr>
        <p:spPr>
          <a:xfrm>
            <a:off x="1654459" y="4840039"/>
            <a:ext cx="1780256" cy="303461"/>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7412355" y="4840039"/>
            <a:ext cx="1197219" cy="303461"/>
          </a:xfrm>
        </p:spPr>
        <p:txBody>
          <a:bodyPr/>
          <a:lstStyle>
            <a:lvl1pPr>
              <a:defRPr>
                <a:solidFill>
                  <a:schemeClr val="tx2"/>
                </a:solidFill>
              </a:defRPr>
            </a:lvl1pPr>
          </a:lstStyle>
          <a:p>
            <a:pPr marL="0" lvl="0" indent="0" algn="r" rtl="0">
              <a:spcBef>
                <a:spcPts val="0"/>
              </a:spcBef>
              <a:spcAft>
                <a:spcPts val="0"/>
              </a:spcAft>
              <a:buNone/>
            </a:pPr>
            <a:fld id="{00000000-1234-1234-1234-123412341234}" type="slidenum">
              <a:rPr lang="en" smtClean="0"/>
              <a:t>‹#›</a:t>
            </a:fld>
            <a:endParaRPr lang="en"/>
          </a:p>
        </p:txBody>
      </p:sp>
      <p:sp>
        <p:nvSpPr>
          <p:cNvPr id="9" name="Rectangle 8" title="Divider Bar"/>
          <p:cNvSpPr/>
          <p:nvPr/>
        </p:nvSpPr>
        <p:spPr>
          <a:xfrm>
            <a:off x="3977640" y="282"/>
            <a:ext cx="171450" cy="5143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235072318"/>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8700" y="514350"/>
            <a:ext cx="7200900" cy="111442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028700" y="1714500"/>
            <a:ext cx="7200900" cy="268605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42987" y="4840039"/>
            <a:ext cx="903429" cy="303461"/>
          </a:xfrm>
          <a:prstGeom prst="rect">
            <a:avLst/>
          </a:prstGeom>
        </p:spPr>
        <p:txBody>
          <a:bodyPr vert="horz" lIns="91440" tIns="45720" rIns="91440" bIns="45720" rtlCol="0" anchor="ctr"/>
          <a:lstStyle>
            <a:lvl1pPr algn="l">
              <a:defRPr sz="900" baseline="0">
                <a:solidFill>
                  <a:schemeClr val="tx2"/>
                </a:solidFill>
              </a:defRPr>
            </a:lvl1pPr>
          </a:lstStyle>
          <a:p>
            <a:fld id="{87DE6118-2437-4B30-8E3C-4D2BE6020583}" type="datetimeFigureOut">
              <a:rPr lang="en-US" dirty="0"/>
              <a:pPr/>
              <a:t>12/15/2020</a:t>
            </a:fld>
            <a:endParaRPr lang="en-US" dirty="0"/>
          </a:p>
        </p:txBody>
      </p:sp>
      <p:sp>
        <p:nvSpPr>
          <p:cNvPr id="5" name="Footer Placeholder 4"/>
          <p:cNvSpPr>
            <a:spLocks noGrp="1"/>
          </p:cNvSpPr>
          <p:nvPr>
            <p:ph type="ftr" sz="quarter" idx="3"/>
          </p:nvPr>
        </p:nvSpPr>
        <p:spPr>
          <a:xfrm>
            <a:off x="2170173" y="4840039"/>
            <a:ext cx="4710623" cy="303461"/>
          </a:xfrm>
          <a:prstGeom prst="rect">
            <a:avLst/>
          </a:prstGeom>
        </p:spPr>
        <p:txBody>
          <a:bodyPr vert="horz" lIns="91440" tIns="45720" rIns="91440" bIns="45720" rtlCol="0" anchor="ctr"/>
          <a:lstStyle>
            <a:lvl1pPr algn="l">
              <a:defRPr sz="9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7104552" y="4840039"/>
            <a:ext cx="1197219" cy="303461"/>
          </a:xfrm>
          <a:prstGeom prst="rect">
            <a:avLst/>
          </a:prstGeom>
        </p:spPr>
        <p:txBody>
          <a:bodyPr vert="horz" lIns="91440" tIns="45720" rIns="91440" bIns="45720" rtlCol="0" anchor="ctr"/>
          <a:lstStyle>
            <a:lvl1pPr algn="r">
              <a:defRPr sz="900" baseline="0">
                <a:solidFill>
                  <a:schemeClr val="tx2"/>
                </a:solidFill>
              </a:defRPr>
            </a:lvl1pPr>
          </a:lstStyle>
          <a:p>
            <a:pPr marL="0" lvl="0" indent="0" algn="r" rtl="0">
              <a:spcBef>
                <a:spcPts val="0"/>
              </a:spcBef>
              <a:spcAft>
                <a:spcPts val="0"/>
              </a:spcAft>
              <a:buNone/>
            </a:pPr>
            <a:fld id="{00000000-1234-1234-1234-123412341234}" type="slidenum">
              <a:rPr lang="en" smtClean="0"/>
              <a:t>‹#›</a:t>
            </a:fld>
            <a:endParaRPr lang="en"/>
          </a:p>
        </p:txBody>
      </p:sp>
      <p:sp>
        <p:nvSpPr>
          <p:cNvPr id="9" name="Rectangle 8" title="Side bar"/>
          <p:cNvSpPr/>
          <p:nvPr/>
        </p:nvSpPr>
        <p:spPr>
          <a:xfrm>
            <a:off x="358571" y="282"/>
            <a:ext cx="171450" cy="5143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49160484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Lst>
  <p:hf sldNum="0" hdr="0" ftr="0" dt="0"/>
  <p:txStyles>
    <p:titleStyle>
      <a:lvl1pPr algn="l" defTabSz="685800" rtl="0" eaLnBrk="1" latinLnBrk="0" hangingPunct="1">
        <a:lnSpc>
          <a:spcPct val="89000"/>
        </a:lnSpc>
        <a:spcBef>
          <a:spcPct val="0"/>
        </a:spcBef>
        <a:buNone/>
        <a:defRPr sz="3300" kern="1200" baseline="0">
          <a:solidFill>
            <a:schemeClr val="tx2"/>
          </a:solidFill>
          <a:latin typeface="+mj-lt"/>
          <a:ea typeface="+mj-ea"/>
          <a:cs typeface="+mj-cs"/>
        </a:defRPr>
      </a:lvl1pPr>
    </p:titleStyle>
    <p:bodyStyle>
      <a:lvl1pPr marL="288036" indent="-288036" algn="l" defTabSz="685800" rtl="0" eaLnBrk="1" latinLnBrk="0" hangingPunct="1">
        <a:lnSpc>
          <a:spcPct val="94000"/>
        </a:lnSpc>
        <a:spcBef>
          <a:spcPts val="750"/>
        </a:spcBef>
        <a:spcAft>
          <a:spcPts val="150"/>
        </a:spcAft>
        <a:buFont typeface="Franklin Gothic Book" panose="020B0503020102020204" pitchFamily="34" charset="0"/>
        <a:buChar char="■"/>
        <a:defRPr sz="1500" kern="1200" baseline="0">
          <a:solidFill>
            <a:schemeClr val="tx2"/>
          </a:solidFill>
          <a:latin typeface="+mn-lt"/>
          <a:ea typeface="+mn-ea"/>
          <a:cs typeface="+mn-cs"/>
        </a:defRPr>
      </a:lvl1pPr>
      <a:lvl2pPr marL="685800" indent="-288036" algn="l" defTabSz="685800" rtl="0" eaLnBrk="1" latinLnBrk="0" hangingPunct="1">
        <a:lnSpc>
          <a:spcPct val="94000"/>
        </a:lnSpc>
        <a:spcBef>
          <a:spcPts val="375"/>
        </a:spcBef>
        <a:spcAft>
          <a:spcPts val="150"/>
        </a:spcAft>
        <a:buFont typeface="Franklin Gothic Book" panose="020B0503020102020204" pitchFamily="34" charset="0"/>
        <a:buChar char="–"/>
        <a:defRPr sz="1500" i="1" kern="1200" baseline="0">
          <a:solidFill>
            <a:schemeClr val="tx2"/>
          </a:solidFill>
          <a:latin typeface="+mn-lt"/>
          <a:ea typeface="+mn-ea"/>
          <a:cs typeface="+mn-cs"/>
        </a:defRPr>
      </a:lvl2pPr>
      <a:lvl3pPr marL="1028700" indent="-288036" algn="l" defTabSz="685800" rtl="0" eaLnBrk="1" latinLnBrk="0" hangingPunct="1">
        <a:lnSpc>
          <a:spcPct val="94000"/>
        </a:lnSpc>
        <a:spcBef>
          <a:spcPts val="375"/>
        </a:spcBef>
        <a:spcAft>
          <a:spcPts val="150"/>
        </a:spcAft>
        <a:buFont typeface="Franklin Gothic Book" panose="020B0503020102020204" pitchFamily="34" charset="0"/>
        <a:buChar char="■"/>
        <a:defRPr sz="1350" kern="1200" baseline="0">
          <a:solidFill>
            <a:schemeClr val="tx2"/>
          </a:solidFill>
          <a:latin typeface="+mn-lt"/>
          <a:ea typeface="+mn-ea"/>
          <a:cs typeface="+mn-cs"/>
        </a:defRPr>
      </a:lvl3pPr>
      <a:lvl4pPr marL="1371600" indent="-288036" algn="l" defTabSz="685800" rtl="0" eaLnBrk="1" latinLnBrk="0" hangingPunct="1">
        <a:lnSpc>
          <a:spcPct val="94000"/>
        </a:lnSpc>
        <a:spcBef>
          <a:spcPts val="375"/>
        </a:spcBef>
        <a:spcAft>
          <a:spcPts val="150"/>
        </a:spcAft>
        <a:buFont typeface="Franklin Gothic Book" panose="020B0503020102020204" pitchFamily="34" charset="0"/>
        <a:buChar char="–"/>
        <a:defRPr sz="1350" i="1" kern="1200" baseline="0">
          <a:solidFill>
            <a:schemeClr val="tx2"/>
          </a:solidFill>
          <a:latin typeface="+mn-lt"/>
          <a:ea typeface="+mn-ea"/>
          <a:cs typeface="+mn-cs"/>
        </a:defRPr>
      </a:lvl4pPr>
      <a:lvl5pPr marL="1714500" indent="-288036" algn="l" defTabSz="685800" rtl="0" eaLnBrk="1" latinLnBrk="0" hangingPunct="1">
        <a:lnSpc>
          <a:spcPct val="94000"/>
        </a:lnSpc>
        <a:spcBef>
          <a:spcPts val="375"/>
        </a:spcBef>
        <a:spcAft>
          <a:spcPts val="150"/>
        </a:spcAft>
        <a:buFont typeface="Franklin Gothic Book" panose="020B0503020102020204" pitchFamily="34" charset="0"/>
        <a:buChar char="■"/>
        <a:defRPr sz="1200" kern="1200" baseline="0">
          <a:solidFill>
            <a:schemeClr val="tx2"/>
          </a:solidFill>
          <a:latin typeface="+mn-lt"/>
          <a:ea typeface="+mn-ea"/>
          <a:cs typeface="+mn-cs"/>
        </a:defRPr>
      </a:lvl5pPr>
      <a:lvl6pPr marL="2057400" indent="-288036" algn="l" defTabSz="685800" rtl="0" eaLnBrk="1" latinLnBrk="0" hangingPunct="1">
        <a:lnSpc>
          <a:spcPct val="94000"/>
        </a:lnSpc>
        <a:spcBef>
          <a:spcPts val="375"/>
        </a:spcBef>
        <a:spcAft>
          <a:spcPts val="150"/>
        </a:spcAft>
        <a:buFont typeface="Franklin Gothic Book" panose="020B0503020102020204" pitchFamily="34" charset="0"/>
        <a:buChar char="–"/>
        <a:defRPr sz="1200" i="1" kern="1200" baseline="0">
          <a:solidFill>
            <a:schemeClr val="tx2"/>
          </a:solidFill>
          <a:latin typeface="+mn-lt"/>
          <a:ea typeface="+mn-ea"/>
          <a:cs typeface="+mn-cs"/>
        </a:defRPr>
      </a:lvl6pPr>
      <a:lvl7pPr marL="2400300" indent="-288036" algn="l" defTabSz="685800" rtl="0" eaLnBrk="1" latinLnBrk="0" hangingPunct="1">
        <a:lnSpc>
          <a:spcPct val="94000"/>
        </a:lnSpc>
        <a:spcBef>
          <a:spcPts val="375"/>
        </a:spcBef>
        <a:spcAft>
          <a:spcPts val="150"/>
        </a:spcAft>
        <a:buFont typeface="Franklin Gothic Book" panose="020B0503020102020204" pitchFamily="34" charset="0"/>
        <a:buChar char="■"/>
        <a:defRPr sz="1050" kern="1200" baseline="0">
          <a:solidFill>
            <a:schemeClr val="tx2"/>
          </a:solidFill>
          <a:latin typeface="+mn-lt"/>
          <a:ea typeface="+mn-ea"/>
          <a:cs typeface="+mn-cs"/>
        </a:defRPr>
      </a:lvl7pPr>
      <a:lvl8pPr marL="2743200" indent="-288036" algn="l" defTabSz="685800" rtl="0" eaLnBrk="1" latinLnBrk="0" hangingPunct="1">
        <a:lnSpc>
          <a:spcPct val="94000"/>
        </a:lnSpc>
        <a:spcBef>
          <a:spcPts val="375"/>
        </a:spcBef>
        <a:spcAft>
          <a:spcPts val="150"/>
        </a:spcAft>
        <a:buFont typeface="Franklin Gothic Book" panose="020B0503020102020204" pitchFamily="34" charset="0"/>
        <a:buChar char="–"/>
        <a:defRPr sz="1050" i="1" kern="1200" baseline="0">
          <a:solidFill>
            <a:schemeClr val="tx2"/>
          </a:solidFill>
          <a:latin typeface="+mn-lt"/>
          <a:ea typeface="+mn-ea"/>
          <a:cs typeface="+mn-cs"/>
        </a:defRPr>
      </a:lvl8pPr>
      <a:lvl9pPr marL="3086100" indent="-288036" algn="l" defTabSz="685800" rtl="0" eaLnBrk="1" latinLnBrk="0" hangingPunct="1">
        <a:lnSpc>
          <a:spcPct val="94000"/>
        </a:lnSpc>
        <a:spcBef>
          <a:spcPts val="375"/>
        </a:spcBef>
        <a:spcAft>
          <a:spcPts val="150"/>
        </a:spcAft>
        <a:buFont typeface="Franklin Gothic Book" panose="020B0503020102020204" pitchFamily="34" charset="0"/>
        <a:buChar char="■"/>
        <a:defRPr sz="1050" kern="1200" baseline="0">
          <a:solidFill>
            <a:schemeClr val="tx2"/>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12.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0.xml"/><Relationship Id="rId1" Type="http://schemas.openxmlformats.org/officeDocument/2006/relationships/slideLayout" Target="../slideLayouts/slideLayout12.xml"/><Relationship Id="rId5" Type="http://schemas.openxmlformats.org/officeDocument/2006/relationships/image" Target="../media/image19.png"/><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2.xml"/><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2.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12.xml"/><Relationship Id="rId6" Type="http://schemas.openxmlformats.org/officeDocument/2006/relationships/image" Target="../media/image15.jpg"/><Relationship Id="rId5" Type="http://schemas.openxmlformats.org/officeDocument/2006/relationships/image" Target="../media/image14.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pic>
        <p:nvPicPr>
          <p:cNvPr id="99" name="Google Shape;99;p25"/>
          <p:cNvPicPr preferRelativeResize="0"/>
          <p:nvPr/>
        </p:nvPicPr>
        <p:blipFill rotWithShape="1">
          <a:blip r:embed="rId3">
            <a:alphaModFix/>
          </a:blip>
          <a:srcRect t="29141" b="25110"/>
          <a:stretch/>
        </p:blipFill>
        <p:spPr>
          <a:xfrm>
            <a:off x="2106000" y="1040627"/>
            <a:ext cx="4932000" cy="1253450"/>
          </a:xfrm>
          <a:prstGeom prst="rect">
            <a:avLst/>
          </a:prstGeom>
          <a:noFill/>
          <a:ln>
            <a:noFill/>
          </a:ln>
        </p:spPr>
      </p:pic>
      <p:sp>
        <p:nvSpPr>
          <p:cNvPr id="100" name="Google Shape;100;p25"/>
          <p:cNvSpPr txBox="1"/>
          <p:nvPr/>
        </p:nvSpPr>
        <p:spPr>
          <a:xfrm>
            <a:off x="1248000" y="2571750"/>
            <a:ext cx="7273200" cy="1123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dirty="0" err="1">
                <a:solidFill>
                  <a:schemeClr val="dk1"/>
                </a:solidFill>
                <a:latin typeface="Comic Sans MS"/>
                <a:ea typeface="Comic Sans MS"/>
                <a:cs typeface="Comic Sans MS"/>
                <a:sym typeface="Comic Sans MS"/>
              </a:rPr>
              <a:t>Daten</a:t>
            </a:r>
            <a:r>
              <a:rPr lang="en-US" dirty="0">
                <a:solidFill>
                  <a:schemeClr val="dk1"/>
                </a:solidFill>
                <a:latin typeface="Comic Sans MS"/>
                <a:ea typeface="Comic Sans MS"/>
                <a:cs typeface="Comic Sans MS"/>
                <a:sym typeface="Comic Sans MS"/>
              </a:rPr>
              <a:t> Solutions</a:t>
            </a:r>
            <a:endParaRPr dirty="0">
              <a:latin typeface="Comic Sans MS"/>
              <a:ea typeface="Comic Sans MS"/>
              <a:cs typeface="Comic Sans MS"/>
              <a:sym typeface="Comic Sans MS"/>
            </a:endParaRPr>
          </a:p>
          <a:p>
            <a:pPr marL="0" lvl="0" indent="0" algn="ctr" rtl="0">
              <a:spcBef>
                <a:spcPts val="0"/>
              </a:spcBef>
              <a:spcAft>
                <a:spcPts val="0"/>
              </a:spcAft>
              <a:buNone/>
            </a:pPr>
            <a:endParaRPr dirty="0">
              <a:latin typeface="Comic Sans MS"/>
              <a:ea typeface="Comic Sans MS"/>
              <a:cs typeface="Comic Sans MS"/>
              <a:sym typeface="Comic Sans MS"/>
            </a:endParaRPr>
          </a:p>
        </p:txBody>
      </p:sp>
      <p:sp>
        <p:nvSpPr>
          <p:cNvPr id="101" name="Google Shape;101;p25"/>
          <p:cNvSpPr txBox="1"/>
          <p:nvPr/>
        </p:nvSpPr>
        <p:spPr>
          <a:xfrm>
            <a:off x="1400400" y="1851050"/>
            <a:ext cx="7273200" cy="1123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omic Sans MS"/>
              <a:ea typeface="Comic Sans MS"/>
              <a:cs typeface="Comic Sans MS"/>
              <a:sym typeface="Comic Sans M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36"/>
          <p:cNvSpPr txBox="1"/>
          <p:nvPr/>
        </p:nvSpPr>
        <p:spPr>
          <a:xfrm>
            <a:off x="646050" y="132425"/>
            <a:ext cx="7287900" cy="649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dirty="0">
                <a:solidFill>
                  <a:srgbClr val="2DB82D"/>
                </a:solidFill>
                <a:highlight>
                  <a:srgbClr val="FF0000"/>
                </a:highlight>
                <a:latin typeface="Comfortaa"/>
                <a:ea typeface="Comfortaa"/>
                <a:cs typeface="Comfortaa"/>
                <a:sym typeface="Comfortaa"/>
              </a:rPr>
              <a:t>Apriori Algorithm</a:t>
            </a:r>
            <a:endParaRPr sz="1800" b="1" dirty="0">
              <a:solidFill>
                <a:srgbClr val="2DB82D"/>
              </a:solidFill>
              <a:highlight>
                <a:srgbClr val="FF0000"/>
              </a:highlight>
              <a:latin typeface="Comfortaa"/>
              <a:ea typeface="Comfortaa"/>
              <a:cs typeface="Comfortaa"/>
              <a:sym typeface="Comfortaa"/>
            </a:endParaRPr>
          </a:p>
        </p:txBody>
      </p:sp>
      <p:cxnSp>
        <p:nvCxnSpPr>
          <p:cNvPr id="301" name="Google Shape;301;p36"/>
          <p:cNvCxnSpPr/>
          <p:nvPr/>
        </p:nvCxnSpPr>
        <p:spPr>
          <a:xfrm>
            <a:off x="452850" y="782225"/>
            <a:ext cx="8238300" cy="0"/>
          </a:xfrm>
          <a:prstGeom prst="straightConnector1">
            <a:avLst/>
          </a:prstGeom>
          <a:noFill/>
          <a:ln w="28575" cap="flat" cmpd="sng">
            <a:solidFill>
              <a:srgbClr val="FF9900"/>
            </a:solidFill>
            <a:prstDash val="solid"/>
            <a:round/>
            <a:headEnd type="none" w="med" len="med"/>
            <a:tailEnd type="none" w="med" len="med"/>
          </a:ln>
        </p:spPr>
      </p:cxnSp>
      <p:pic>
        <p:nvPicPr>
          <p:cNvPr id="302" name="Google Shape;302;p36"/>
          <p:cNvPicPr preferRelativeResize="0"/>
          <p:nvPr/>
        </p:nvPicPr>
        <p:blipFill>
          <a:blip r:embed="rId3">
            <a:alphaModFix/>
          </a:blip>
          <a:stretch>
            <a:fillRect/>
          </a:stretch>
        </p:blipFill>
        <p:spPr>
          <a:xfrm>
            <a:off x="1205300" y="2148525"/>
            <a:ext cx="1074776" cy="1308825"/>
          </a:xfrm>
          <a:prstGeom prst="rect">
            <a:avLst/>
          </a:prstGeom>
          <a:noFill/>
          <a:ln>
            <a:noFill/>
          </a:ln>
        </p:spPr>
      </p:pic>
      <p:sp>
        <p:nvSpPr>
          <p:cNvPr id="303" name="Google Shape;303;p36"/>
          <p:cNvSpPr/>
          <p:nvPr/>
        </p:nvSpPr>
        <p:spPr>
          <a:xfrm>
            <a:off x="2932050" y="2571738"/>
            <a:ext cx="487500" cy="251400"/>
          </a:xfrm>
          <a:prstGeom prst="rightArrow">
            <a:avLst>
              <a:gd name="adj1" fmla="val 50000"/>
              <a:gd name="adj2" fmla="val 50000"/>
            </a:avLst>
          </a:prstGeom>
          <a:solidFill>
            <a:srgbClr val="2DB82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pic>
        <p:nvPicPr>
          <p:cNvPr id="304" name="Google Shape;304;p36"/>
          <p:cNvPicPr preferRelativeResize="0"/>
          <p:nvPr/>
        </p:nvPicPr>
        <p:blipFill>
          <a:blip r:embed="rId4">
            <a:alphaModFix/>
          </a:blip>
          <a:stretch>
            <a:fillRect/>
          </a:stretch>
        </p:blipFill>
        <p:spPr>
          <a:xfrm>
            <a:off x="3847300" y="2074225"/>
            <a:ext cx="4397549" cy="1664151"/>
          </a:xfrm>
          <a:prstGeom prst="rect">
            <a:avLst/>
          </a:prstGeom>
          <a:noFill/>
          <a:ln>
            <a:noFill/>
          </a:ln>
        </p:spPr>
      </p:pic>
      <p:sp>
        <p:nvSpPr>
          <p:cNvPr id="305" name="Google Shape;305;p36"/>
          <p:cNvSpPr txBox="1"/>
          <p:nvPr/>
        </p:nvSpPr>
        <p:spPr>
          <a:xfrm>
            <a:off x="2638350" y="2875425"/>
            <a:ext cx="1074900" cy="48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2DB82D"/>
                </a:solidFill>
              </a:rPr>
              <a:t>Lift score = 5</a:t>
            </a:r>
            <a:endParaRPr sz="1200">
              <a:solidFill>
                <a:srgbClr val="2DB82D"/>
              </a:solidFill>
            </a:endParaRPr>
          </a:p>
        </p:txBody>
      </p:sp>
      <p:sp>
        <p:nvSpPr>
          <p:cNvPr id="306" name="Google Shape;306;p36"/>
          <p:cNvSpPr txBox="1"/>
          <p:nvPr/>
        </p:nvSpPr>
        <p:spPr>
          <a:xfrm>
            <a:off x="492750" y="1068450"/>
            <a:ext cx="8158500" cy="891000"/>
          </a:xfrm>
          <a:prstGeom prst="rect">
            <a:avLst/>
          </a:prstGeom>
          <a:noFill/>
          <a:ln>
            <a:noFill/>
          </a:ln>
        </p:spPr>
        <p:txBody>
          <a:bodyPr spcFirstLastPara="1" wrap="square" lIns="91425" tIns="91425" rIns="91425" bIns="91425" anchor="t" anchorCtr="0">
            <a:noAutofit/>
          </a:bodyPr>
          <a:lstStyle/>
          <a:p>
            <a:pPr marL="457200" lvl="0" indent="-304800" algn="l" rtl="0">
              <a:lnSpc>
                <a:spcPct val="150000"/>
              </a:lnSpc>
              <a:spcBef>
                <a:spcPts val="0"/>
              </a:spcBef>
              <a:spcAft>
                <a:spcPts val="0"/>
              </a:spcAft>
              <a:buClr>
                <a:srgbClr val="2DB82D"/>
              </a:buClr>
              <a:buSzPts val="1200"/>
              <a:buFont typeface="Comfortaa"/>
              <a:buChar char="●"/>
            </a:pPr>
            <a:r>
              <a:rPr lang="en" sz="1200" dirty="0">
                <a:solidFill>
                  <a:srgbClr val="2DB82D"/>
                </a:solidFill>
                <a:latin typeface="Comfortaa"/>
                <a:ea typeface="Comfortaa"/>
                <a:cs typeface="Comfortaa"/>
                <a:sym typeface="Comfortaa"/>
              </a:rPr>
              <a:t>Identified cluster 0 customers as target, cluster 1 customers as premium customers</a:t>
            </a:r>
            <a:endParaRPr sz="1200" dirty="0">
              <a:solidFill>
                <a:srgbClr val="2DB82D"/>
              </a:solidFill>
              <a:latin typeface="Comfortaa"/>
              <a:ea typeface="Comfortaa"/>
              <a:cs typeface="Comfortaa"/>
              <a:sym typeface="Comfortaa"/>
            </a:endParaRPr>
          </a:p>
          <a:p>
            <a:pPr marL="457200" lvl="0" indent="-304800" algn="l" rtl="0">
              <a:lnSpc>
                <a:spcPct val="150000"/>
              </a:lnSpc>
              <a:spcBef>
                <a:spcPts val="0"/>
              </a:spcBef>
              <a:spcAft>
                <a:spcPts val="0"/>
              </a:spcAft>
              <a:buClr>
                <a:srgbClr val="2DB82D"/>
              </a:buClr>
              <a:buSzPts val="1200"/>
              <a:buFont typeface="Comfortaa"/>
              <a:buChar char="●"/>
            </a:pPr>
            <a:r>
              <a:rPr lang="en" sz="1200" dirty="0">
                <a:solidFill>
                  <a:srgbClr val="2DB82D"/>
                </a:solidFill>
                <a:latin typeface="Comfortaa"/>
                <a:ea typeface="Comfortaa"/>
                <a:cs typeface="Comfortaa"/>
                <a:sym typeface="Comfortaa"/>
              </a:rPr>
              <a:t>Cluster 0 customers have basket variety half of that of cluster 1 customers</a:t>
            </a:r>
            <a:endParaRPr sz="1200" dirty="0">
              <a:solidFill>
                <a:srgbClr val="2DB82D"/>
              </a:solidFill>
              <a:latin typeface="Comfortaa"/>
              <a:ea typeface="Comfortaa"/>
              <a:cs typeface="Comfortaa"/>
              <a:sym typeface="Comfortaa"/>
            </a:endParaRPr>
          </a:p>
          <a:p>
            <a:pPr marL="457200" lvl="0" indent="-304800" algn="l" rtl="0">
              <a:lnSpc>
                <a:spcPct val="150000"/>
              </a:lnSpc>
              <a:spcBef>
                <a:spcPts val="0"/>
              </a:spcBef>
              <a:spcAft>
                <a:spcPts val="0"/>
              </a:spcAft>
              <a:buClr>
                <a:srgbClr val="2DB82D"/>
              </a:buClr>
              <a:buSzPts val="1200"/>
              <a:buFont typeface="Comfortaa"/>
              <a:buChar char="●"/>
            </a:pPr>
            <a:r>
              <a:rPr lang="en" sz="1200" dirty="0">
                <a:solidFill>
                  <a:srgbClr val="2DB82D"/>
                </a:solidFill>
                <a:latin typeface="Comfortaa"/>
                <a:ea typeface="Comfortaa"/>
                <a:cs typeface="Comfortaa"/>
                <a:sym typeface="Comfortaa"/>
              </a:rPr>
              <a:t>Recommend complementary items based on lift scores </a:t>
            </a:r>
            <a:endParaRPr dirty="0"/>
          </a:p>
        </p:txBody>
      </p:sp>
      <p:sp>
        <p:nvSpPr>
          <p:cNvPr id="307" name="Google Shape;307;p36"/>
          <p:cNvSpPr txBox="1"/>
          <p:nvPr/>
        </p:nvSpPr>
        <p:spPr>
          <a:xfrm>
            <a:off x="547950" y="4163350"/>
            <a:ext cx="8048100" cy="5808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Clr>
                <a:schemeClr val="dk1"/>
              </a:buClr>
              <a:buSzPts val="1100"/>
              <a:buFont typeface="Arial"/>
              <a:buNone/>
            </a:pPr>
            <a:endParaRPr sz="1800" b="1" dirty="0">
              <a:solidFill>
                <a:srgbClr val="2DB82D"/>
              </a:solidFill>
              <a:latin typeface="Comfortaa"/>
              <a:ea typeface="Comfortaa"/>
              <a:cs typeface="Comfortaa"/>
              <a:sym typeface="Comfortaa"/>
            </a:endParaRPr>
          </a:p>
          <a:p>
            <a:pPr marL="0" lvl="0" indent="0" algn="l" rtl="0">
              <a:spcBef>
                <a:spcPts val="0"/>
              </a:spcBef>
              <a:spcAft>
                <a:spcPts val="0"/>
              </a:spcAft>
              <a:buNone/>
            </a:pP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0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0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0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0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35"/>
          <p:cNvSpPr txBox="1"/>
          <p:nvPr/>
        </p:nvSpPr>
        <p:spPr>
          <a:xfrm>
            <a:off x="632150" y="132425"/>
            <a:ext cx="7287900" cy="649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dirty="0">
                <a:solidFill>
                  <a:srgbClr val="2DB82D"/>
                </a:solidFill>
                <a:highlight>
                  <a:srgbClr val="FF0000"/>
                </a:highlight>
                <a:latin typeface="Comfortaa"/>
                <a:ea typeface="Comfortaa"/>
                <a:cs typeface="Comfortaa"/>
                <a:sym typeface="Comfortaa"/>
              </a:rPr>
              <a:t>How we built our Recommendation Systems</a:t>
            </a:r>
            <a:endParaRPr sz="1800" b="1" dirty="0">
              <a:solidFill>
                <a:srgbClr val="2DB82D"/>
              </a:solidFill>
              <a:highlight>
                <a:srgbClr val="FF0000"/>
              </a:highlight>
              <a:latin typeface="Comfortaa"/>
              <a:ea typeface="Comfortaa"/>
              <a:cs typeface="Comfortaa"/>
              <a:sym typeface="Comfortaa"/>
            </a:endParaRPr>
          </a:p>
        </p:txBody>
      </p:sp>
      <p:cxnSp>
        <p:nvCxnSpPr>
          <p:cNvPr id="279" name="Google Shape;279;p35"/>
          <p:cNvCxnSpPr/>
          <p:nvPr/>
        </p:nvCxnSpPr>
        <p:spPr>
          <a:xfrm>
            <a:off x="452850" y="782225"/>
            <a:ext cx="8238300" cy="0"/>
          </a:xfrm>
          <a:prstGeom prst="straightConnector1">
            <a:avLst/>
          </a:prstGeom>
          <a:noFill/>
          <a:ln w="28575" cap="flat" cmpd="sng">
            <a:solidFill>
              <a:srgbClr val="FF9900"/>
            </a:solidFill>
            <a:prstDash val="solid"/>
            <a:round/>
            <a:headEnd type="none" w="med" len="med"/>
            <a:tailEnd type="none" w="med" len="med"/>
          </a:ln>
        </p:spPr>
      </p:cxnSp>
      <p:cxnSp>
        <p:nvCxnSpPr>
          <p:cNvPr id="280" name="Google Shape;280;p35"/>
          <p:cNvCxnSpPr/>
          <p:nvPr/>
        </p:nvCxnSpPr>
        <p:spPr>
          <a:xfrm>
            <a:off x="4563488" y="903475"/>
            <a:ext cx="0" cy="4057500"/>
          </a:xfrm>
          <a:prstGeom prst="straightConnector1">
            <a:avLst/>
          </a:prstGeom>
          <a:noFill/>
          <a:ln w="28575" cap="flat" cmpd="sng">
            <a:solidFill>
              <a:srgbClr val="FF9900"/>
            </a:solidFill>
            <a:prstDash val="solid"/>
            <a:round/>
            <a:headEnd type="none" w="med" len="med"/>
            <a:tailEnd type="none" w="med" len="med"/>
          </a:ln>
        </p:spPr>
      </p:cxnSp>
      <p:grpSp>
        <p:nvGrpSpPr>
          <p:cNvPr id="281" name="Google Shape;281;p35"/>
          <p:cNvGrpSpPr/>
          <p:nvPr/>
        </p:nvGrpSpPr>
        <p:grpSpPr>
          <a:xfrm>
            <a:off x="4780675" y="928563"/>
            <a:ext cx="4022850" cy="3512449"/>
            <a:chOff x="340250" y="1027163"/>
            <a:chExt cx="4022850" cy="3512449"/>
          </a:xfrm>
        </p:grpSpPr>
        <p:grpSp>
          <p:nvGrpSpPr>
            <p:cNvPr id="282" name="Google Shape;282;p35"/>
            <p:cNvGrpSpPr/>
            <p:nvPr/>
          </p:nvGrpSpPr>
          <p:grpSpPr>
            <a:xfrm>
              <a:off x="340250" y="1829656"/>
              <a:ext cx="3812772" cy="1326902"/>
              <a:chOff x="362700" y="1044256"/>
              <a:chExt cx="3812772" cy="1326902"/>
            </a:xfrm>
          </p:grpSpPr>
          <p:grpSp>
            <p:nvGrpSpPr>
              <p:cNvPr id="283" name="Google Shape;283;p35"/>
              <p:cNvGrpSpPr/>
              <p:nvPr/>
            </p:nvGrpSpPr>
            <p:grpSpPr>
              <a:xfrm>
                <a:off x="3338101" y="1044256"/>
                <a:ext cx="837371" cy="1326902"/>
                <a:chOff x="1280575" y="1800750"/>
                <a:chExt cx="1132500" cy="1971038"/>
              </a:xfrm>
            </p:grpSpPr>
            <p:sp>
              <p:nvSpPr>
                <p:cNvPr id="284" name="Google Shape;284;p35"/>
                <p:cNvSpPr/>
                <p:nvPr/>
              </p:nvSpPr>
              <p:spPr>
                <a:xfrm>
                  <a:off x="1280575" y="2500988"/>
                  <a:ext cx="1132500" cy="1270800"/>
                </a:xfrm>
                <a:prstGeom prst="snip2SameRect">
                  <a:avLst>
                    <a:gd name="adj1" fmla="val 16667"/>
                    <a:gd name="adj2" fmla="val 0"/>
                  </a:avLst>
                </a:prstGeom>
                <a:solidFill>
                  <a:srgbClr val="2DB82D"/>
                </a:solidFill>
                <a:ln w="9525" cap="flat" cmpd="sng">
                  <a:solidFill>
                    <a:srgbClr val="2DB82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35"/>
                <p:cNvSpPr/>
                <p:nvPr/>
              </p:nvSpPr>
              <p:spPr>
                <a:xfrm>
                  <a:off x="1523425" y="1800750"/>
                  <a:ext cx="646800" cy="628500"/>
                </a:xfrm>
                <a:prstGeom prst="smileyFace">
                  <a:avLst>
                    <a:gd name="adj" fmla="val 4653"/>
                  </a:avLst>
                </a:prstGeom>
                <a:solidFill>
                  <a:srgbClr val="FF9900"/>
                </a:solidFill>
                <a:ln w="9525" cap="flat" cmpd="sng">
                  <a:solidFill>
                    <a:srgbClr val="2DB82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6" name="Google Shape;286;p35"/>
              <p:cNvSpPr txBox="1"/>
              <p:nvPr/>
            </p:nvSpPr>
            <p:spPr>
              <a:xfrm>
                <a:off x="362700" y="1441900"/>
                <a:ext cx="2567400" cy="527400"/>
              </a:xfrm>
              <a:prstGeom prst="rect">
                <a:avLst/>
              </a:prstGeom>
              <a:noFill/>
              <a:ln w="9525" cap="flat" cmpd="sng">
                <a:solidFill>
                  <a:srgbClr val="2DB82D"/>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2DB82D"/>
                    </a:solidFill>
                    <a:latin typeface="Comfortaa"/>
                    <a:ea typeface="Comfortaa"/>
                    <a:cs typeface="Comfortaa"/>
                    <a:sym typeface="Comfortaa"/>
                  </a:rPr>
                  <a:t>Identified target and ideal audience</a:t>
                </a:r>
                <a:endParaRPr sz="1200">
                  <a:solidFill>
                    <a:srgbClr val="2DB82D"/>
                  </a:solidFill>
                  <a:latin typeface="Comfortaa"/>
                  <a:ea typeface="Comfortaa"/>
                  <a:cs typeface="Comfortaa"/>
                  <a:sym typeface="Comfortaa"/>
                </a:endParaRPr>
              </a:p>
            </p:txBody>
          </p:sp>
        </p:grpSp>
        <p:sp>
          <p:nvSpPr>
            <p:cNvPr id="287" name="Google Shape;287;p35"/>
            <p:cNvSpPr txBox="1"/>
            <p:nvPr/>
          </p:nvSpPr>
          <p:spPr>
            <a:xfrm>
              <a:off x="340250" y="1755100"/>
              <a:ext cx="291900" cy="370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latin typeface="Comfortaa"/>
                  <a:ea typeface="Comfortaa"/>
                  <a:cs typeface="Comfortaa"/>
                  <a:sym typeface="Comfortaa"/>
                </a:rPr>
                <a:t>1.</a:t>
              </a:r>
              <a:endParaRPr sz="1200">
                <a:latin typeface="Comfortaa"/>
                <a:ea typeface="Comfortaa"/>
                <a:cs typeface="Comfortaa"/>
                <a:sym typeface="Comfortaa"/>
              </a:endParaRPr>
            </a:p>
          </p:txBody>
        </p:sp>
        <p:sp>
          <p:nvSpPr>
            <p:cNvPr id="288" name="Google Shape;288;p35"/>
            <p:cNvSpPr txBox="1"/>
            <p:nvPr/>
          </p:nvSpPr>
          <p:spPr>
            <a:xfrm>
              <a:off x="340250" y="3126700"/>
              <a:ext cx="344700" cy="370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latin typeface="Comfortaa"/>
                  <a:ea typeface="Comfortaa"/>
                  <a:cs typeface="Comfortaa"/>
                  <a:sym typeface="Comfortaa"/>
                </a:rPr>
                <a:t>2.</a:t>
              </a:r>
              <a:endParaRPr sz="1200">
                <a:latin typeface="Comfortaa"/>
                <a:ea typeface="Comfortaa"/>
                <a:cs typeface="Comfortaa"/>
                <a:sym typeface="Comfortaa"/>
              </a:endParaRPr>
            </a:p>
          </p:txBody>
        </p:sp>
        <p:sp>
          <p:nvSpPr>
            <p:cNvPr id="289" name="Google Shape;289;p35"/>
            <p:cNvSpPr txBox="1"/>
            <p:nvPr/>
          </p:nvSpPr>
          <p:spPr>
            <a:xfrm>
              <a:off x="340250" y="3598900"/>
              <a:ext cx="2567400" cy="758400"/>
            </a:xfrm>
            <a:prstGeom prst="rect">
              <a:avLst/>
            </a:prstGeom>
            <a:noFill/>
            <a:ln w="9525" cap="flat" cmpd="sng">
              <a:solidFill>
                <a:srgbClr val="2DB82D"/>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2DB82D"/>
                  </a:solidFill>
                  <a:latin typeface="Comfortaa"/>
                  <a:ea typeface="Comfortaa"/>
                  <a:cs typeface="Comfortaa"/>
                  <a:sym typeface="Comfortaa"/>
                </a:rPr>
                <a:t>Identified similar items that are reordered more by ideal audience</a:t>
              </a:r>
              <a:endParaRPr sz="1200">
                <a:solidFill>
                  <a:srgbClr val="2DB82D"/>
                </a:solidFill>
                <a:latin typeface="Comfortaa"/>
                <a:ea typeface="Comfortaa"/>
                <a:cs typeface="Comfortaa"/>
                <a:sym typeface="Comfortaa"/>
              </a:endParaRPr>
            </a:p>
          </p:txBody>
        </p:sp>
        <p:pic>
          <p:nvPicPr>
            <p:cNvPr id="290" name="Google Shape;290;p35"/>
            <p:cNvPicPr preferRelativeResize="0"/>
            <p:nvPr/>
          </p:nvPicPr>
          <p:blipFill rotWithShape="1">
            <a:blip r:embed="rId3">
              <a:alphaModFix/>
            </a:blip>
            <a:srcRect t="2964" b="9843"/>
            <a:stretch/>
          </p:blipFill>
          <p:spPr>
            <a:xfrm>
              <a:off x="3170425" y="3416587"/>
              <a:ext cx="1192675" cy="1123024"/>
            </a:xfrm>
            <a:prstGeom prst="rect">
              <a:avLst/>
            </a:prstGeom>
            <a:noFill/>
            <a:ln>
              <a:noFill/>
            </a:ln>
          </p:spPr>
        </p:pic>
        <p:sp>
          <p:nvSpPr>
            <p:cNvPr id="291" name="Google Shape;291;p35"/>
            <p:cNvSpPr txBox="1"/>
            <p:nvPr/>
          </p:nvSpPr>
          <p:spPr>
            <a:xfrm>
              <a:off x="452850" y="1027163"/>
              <a:ext cx="3436500" cy="483000"/>
            </a:xfrm>
            <a:prstGeom prst="rect">
              <a:avLst/>
            </a:prstGeom>
            <a:noFill/>
            <a:ln w="952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DA739"/>
                  </a:solidFill>
                  <a:latin typeface="Comfortaa"/>
                  <a:ea typeface="Comfortaa"/>
                  <a:cs typeface="Comfortaa"/>
                  <a:sym typeface="Comfortaa"/>
                </a:rPr>
                <a:t>Repeat based </a:t>
              </a:r>
              <a:endParaRPr>
                <a:solidFill>
                  <a:srgbClr val="FDA739"/>
                </a:solidFill>
                <a:latin typeface="Comfortaa"/>
                <a:ea typeface="Comfortaa"/>
                <a:cs typeface="Comfortaa"/>
                <a:sym typeface="Comfortaa"/>
              </a:endParaRPr>
            </a:p>
          </p:txBody>
        </p:sp>
      </p:grpSp>
      <p:grpSp>
        <p:nvGrpSpPr>
          <p:cNvPr id="292" name="Google Shape;292;p35"/>
          <p:cNvGrpSpPr/>
          <p:nvPr/>
        </p:nvGrpSpPr>
        <p:grpSpPr>
          <a:xfrm>
            <a:off x="566775" y="928575"/>
            <a:ext cx="3436500" cy="4007286"/>
            <a:chOff x="5131075" y="1042713"/>
            <a:chExt cx="3436500" cy="4007286"/>
          </a:xfrm>
        </p:grpSpPr>
        <p:pic>
          <p:nvPicPr>
            <p:cNvPr id="293" name="Google Shape;293;p35"/>
            <p:cNvPicPr preferRelativeResize="0"/>
            <p:nvPr/>
          </p:nvPicPr>
          <p:blipFill>
            <a:blip r:embed="rId4">
              <a:alphaModFix/>
            </a:blip>
            <a:stretch>
              <a:fillRect/>
            </a:stretch>
          </p:blipFill>
          <p:spPr>
            <a:xfrm>
              <a:off x="5437750" y="1620812"/>
              <a:ext cx="2807392" cy="1579163"/>
            </a:xfrm>
            <a:prstGeom prst="rect">
              <a:avLst/>
            </a:prstGeom>
            <a:noFill/>
            <a:ln>
              <a:noFill/>
            </a:ln>
          </p:spPr>
        </p:pic>
        <p:pic>
          <p:nvPicPr>
            <p:cNvPr id="294" name="Google Shape;294;p35"/>
            <p:cNvPicPr preferRelativeResize="0"/>
            <p:nvPr/>
          </p:nvPicPr>
          <p:blipFill>
            <a:blip r:embed="rId5">
              <a:alphaModFix/>
            </a:blip>
            <a:stretch>
              <a:fillRect/>
            </a:stretch>
          </p:blipFill>
          <p:spPr>
            <a:xfrm>
              <a:off x="5387762" y="3295049"/>
              <a:ext cx="2907363" cy="1754950"/>
            </a:xfrm>
            <a:prstGeom prst="rect">
              <a:avLst/>
            </a:prstGeom>
            <a:noFill/>
            <a:ln>
              <a:noFill/>
            </a:ln>
          </p:spPr>
        </p:pic>
        <p:sp>
          <p:nvSpPr>
            <p:cNvPr id="295" name="Google Shape;295;p35"/>
            <p:cNvSpPr txBox="1"/>
            <p:nvPr/>
          </p:nvSpPr>
          <p:spPr>
            <a:xfrm>
              <a:off x="5131075" y="1042713"/>
              <a:ext cx="3436500" cy="483000"/>
            </a:xfrm>
            <a:prstGeom prst="rect">
              <a:avLst/>
            </a:prstGeom>
            <a:noFill/>
            <a:ln w="952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DA739"/>
                  </a:solidFill>
                  <a:latin typeface="Comfortaa"/>
                  <a:ea typeface="Comfortaa"/>
                  <a:cs typeface="Comfortaa"/>
                  <a:sym typeface="Comfortaa"/>
                </a:rPr>
                <a:t>Association rule based</a:t>
              </a:r>
              <a:endParaRPr>
                <a:solidFill>
                  <a:srgbClr val="FDA739"/>
                </a:solidFill>
                <a:latin typeface="Comfortaa"/>
                <a:ea typeface="Comfortaa"/>
                <a:cs typeface="Comfortaa"/>
                <a:sym typeface="Comfortaa"/>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8;p26">
            <a:extLst>
              <a:ext uri="{FF2B5EF4-FFF2-40B4-BE49-F238E27FC236}">
                <a16:creationId xmlns:a16="http://schemas.microsoft.com/office/drawing/2014/main" id="{0AEF5F2B-42F0-49DD-9095-AD326D7C64DF}"/>
              </a:ext>
            </a:extLst>
          </p:cNvPr>
          <p:cNvSpPr/>
          <p:nvPr/>
        </p:nvSpPr>
        <p:spPr>
          <a:xfrm>
            <a:off x="3936003" y="1082532"/>
            <a:ext cx="1869390" cy="930721"/>
          </a:xfrm>
          <a:prstGeom prst="roundRect">
            <a:avLst>
              <a:gd name="adj" fmla="val 16667"/>
            </a:avLst>
          </a:prstGeom>
          <a:solidFill>
            <a:schemeClr val="lt1"/>
          </a:solidFill>
          <a:ln w="9525" cap="flat" cmpd="sng">
            <a:solidFill>
              <a:srgbClr val="2DB82D"/>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1" i="0" u="none" strike="noStrike" cap="none">
                <a:solidFill>
                  <a:srgbClr val="00B050"/>
                </a:solidFill>
                <a:latin typeface="Arial"/>
                <a:ea typeface="Arial"/>
                <a:cs typeface="Arial"/>
                <a:sym typeface="Arial"/>
              </a:rPr>
              <a:t>Order_Products</a:t>
            </a:r>
            <a:endParaRPr sz="1200" b="1" i="0" u="none" strike="noStrike" cap="none">
              <a:solidFill>
                <a:srgbClr val="00B050"/>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1200"/>
              <a:buFont typeface="Arial"/>
              <a:buChar char="•"/>
            </a:pPr>
            <a:r>
              <a:rPr lang="en" sz="1200" b="0" i="0" u="none" strike="noStrike" cap="none">
                <a:solidFill>
                  <a:srgbClr val="00B050"/>
                </a:solidFill>
                <a:latin typeface="Arial"/>
                <a:ea typeface="Arial"/>
                <a:cs typeface="Arial"/>
                <a:sym typeface="Arial"/>
              </a:rPr>
              <a:t>Order_id</a:t>
            </a:r>
            <a:endParaRPr sz="1200" b="0" i="0" u="none" strike="noStrike" cap="none">
              <a:solidFill>
                <a:srgbClr val="00B050"/>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1200"/>
              <a:buFont typeface="Arial"/>
              <a:buChar char="•"/>
            </a:pPr>
            <a:r>
              <a:rPr lang="en" sz="1200" b="0" i="0" u="none" strike="noStrike" cap="none">
                <a:solidFill>
                  <a:srgbClr val="00B050"/>
                </a:solidFill>
                <a:latin typeface="Arial"/>
                <a:ea typeface="Arial"/>
                <a:cs typeface="Arial"/>
                <a:sym typeface="Arial"/>
              </a:rPr>
              <a:t>Product_id</a:t>
            </a:r>
            <a:endParaRPr sz="1200" b="0" i="0" u="none" strike="noStrike" cap="none">
              <a:solidFill>
                <a:srgbClr val="00B050"/>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1200"/>
              <a:buFont typeface="Arial"/>
              <a:buChar char="•"/>
            </a:pPr>
            <a:r>
              <a:rPr lang="en" sz="1200" b="0" i="0" u="none" strike="noStrike" cap="none">
                <a:solidFill>
                  <a:srgbClr val="00B050"/>
                </a:solidFill>
                <a:latin typeface="Arial"/>
                <a:ea typeface="Arial"/>
                <a:cs typeface="Arial"/>
                <a:sym typeface="Arial"/>
              </a:rPr>
              <a:t>Add_to_cart_order</a:t>
            </a:r>
            <a:endParaRPr sz="1200" b="0" i="0" u="none" strike="noStrike" cap="none">
              <a:solidFill>
                <a:srgbClr val="00B050"/>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1200"/>
              <a:buFont typeface="Arial"/>
              <a:buChar char="•"/>
            </a:pPr>
            <a:r>
              <a:rPr lang="en" sz="1200" b="0" i="0" u="none" strike="noStrike" cap="none">
                <a:solidFill>
                  <a:srgbClr val="00B050"/>
                </a:solidFill>
                <a:latin typeface="Arial"/>
                <a:ea typeface="Arial"/>
                <a:cs typeface="Arial"/>
                <a:sym typeface="Arial"/>
              </a:rPr>
              <a:t>Reordered</a:t>
            </a:r>
            <a:endParaRPr/>
          </a:p>
        </p:txBody>
      </p:sp>
      <p:cxnSp>
        <p:nvCxnSpPr>
          <p:cNvPr id="5" name="Google Shape;109;p26">
            <a:extLst>
              <a:ext uri="{FF2B5EF4-FFF2-40B4-BE49-F238E27FC236}">
                <a16:creationId xmlns:a16="http://schemas.microsoft.com/office/drawing/2014/main" id="{99021E22-4200-4865-973A-974977CCC54F}"/>
              </a:ext>
            </a:extLst>
          </p:cNvPr>
          <p:cNvCxnSpPr>
            <a:stCxn id="4" idx="1"/>
            <a:endCxn id="6" idx="0"/>
          </p:cNvCxnSpPr>
          <p:nvPr/>
        </p:nvCxnSpPr>
        <p:spPr>
          <a:xfrm flipH="1">
            <a:off x="1784103" y="1547892"/>
            <a:ext cx="2151900" cy="474900"/>
          </a:xfrm>
          <a:prstGeom prst="bentConnector2">
            <a:avLst/>
          </a:prstGeom>
          <a:noFill/>
          <a:ln w="9525" cap="flat" cmpd="sng">
            <a:solidFill>
              <a:srgbClr val="FDA739"/>
            </a:solidFill>
            <a:prstDash val="solid"/>
            <a:round/>
            <a:headEnd type="none" w="sm" len="sm"/>
            <a:tailEnd type="triangle" w="med" len="med"/>
          </a:ln>
        </p:spPr>
      </p:cxnSp>
      <p:sp>
        <p:nvSpPr>
          <p:cNvPr id="6" name="Google Shape;110;p26">
            <a:extLst>
              <a:ext uri="{FF2B5EF4-FFF2-40B4-BE49-F238E27FC236}">
                <a16:creationId xmlns:a16="http://schemas.microsoft.com/office/drawing/2014/main" id="{67A28569-8895-4450-9757-F4C8A315CB03}"/>
              </a:ext>
            </a:extLst>
          </p:cNvPr>
          <p:cNvSpPr/>
          <p:nvPr/>
        </p:nvSpPr>
        <p:spPr>
          <a:xfrm>
            <a:off x="679815" y="2022780"/>
            <a:ext cx="2208439" cy="1159311"/>
          </a:xfrm>
          <a:prstGeom prst="roundRect">
            <a:avLst>
              <a:gd name="adj" fmla="val 16667"/>
            </a:avLst>
          </a:prstGeom>
          <a:solidFill>
            <a:schemeClr val="lt1"/>
          </a:solidFill>
          <a:ln w="9525" cap="flat" cmpd="sng">
            <a:solidFill>
              <a:srgbClr val="2DB82D"/>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1" i="0" u="none" strike="noStrike" cap="none">
                <a:solidFill>
                  <a:srgbClr val="00B050"/>
                </a:solidFill>
                <a:latin typeface="Arial"/>
                <a:ea typeface="Arial"/>
                <a:cs typeface="Arial"/>
                <a:sym typeface="Arial"/>
              </a:rPr>
              <a:t>Orders</a:t>
            </a:r>
            <a:endParaRPr/>
          </a:p>
          <a:p>
            <a:pPr marL="285750" marR="0" lvl="0" indent="-285750" algn="l" rtl="0">
              <a:lnSpc>
                <a:spcPct val="100000"/>
              </a:lnSpc>
              <a:spcBef>
                <a:spcPts val="0"/>
              </a:spcBef>
              <a:spcAft>
                <a:spcPts val="0"/>
              </a:spcAft>
              <a:buClr>
                <a:srgbClr val="000000"/>
              </a:buClr>
              <a:buSzPts val="1200"/>
              <a:buFont typeface="Arial"/>
              <a:buChar char="•"/>
            </a:pPr>
            <a:r>
              <a:rPr lang="en" sz="1200" b="0" i="0" u="none" strike="noStrike" cap="none">
                <a:solidFill>
                  <a:srgbClr val="00B050"/>
                </a:solidFill>
                <a:latin typeface="Arial"/>
                <a:ea typeface="Arial"/>
                <a:cs typeface="Arial"/>
                <a:sym typeface="Arial"/>
              </a:rPr>
              <a:t>User_id</a:t>
            </a:r>
            <a:endParaRPr sz="1200" b="0" i="0" u="none" strike="noStrike" cap="none">
              <a:solidFill>
                <a:srgbClr val="00B050"/>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1200"/>
              <a:buFont typeface="Arial"/>
              <a:buChar char="•"/>
            </a:pPr>
            <a:r>
              <a:rPr lang="en" sz="1200" b="0" i="0" u="none" strike="noStrike" cap="none">
                <a:solidFill>
                  <a:srgbClr val="00B050"/>
                </a:solidFill>
                <a:latin typeface="Arial"/>
                <a:ea typeface="Arial"/>
                <a:cs typeface="Arial"/>
                <a:sym typeface="Arial"/>
              </a:rPr>
              <a:t>Order_id</a:t>
            </a:r>
            <a:endParaRPr sz="1200" b="0" i="0" u="none" strike="noStrike" cap="none">
              <a:solidFill>
                <a:srgbClr val="00B050"/>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1200"/>
              <a:buFont typeface="Arial"/>
              <a:buChar char="•"/>
            </a:pPr>
            <a:r>
              <a:rPr lang="en" sz="1200" b="0" i="0" u="none" strike="noStrike" cap="none">
                <a:solidFill>
                  <a:srgbClr val="00B050"/>
                </a:solidFill>
                <a:latin typeface="Arial"/>
                <a:ea typeface="Arial"/>
                <a:cs typeface="Arial"/>
                <a:sym typeface="Arial"/>
              </a:rPr>
              <a:t>Order_dow</a:t>
            </a:r>
            <a:endParaRPr sz="1200" b="0" i="0" u="none" strike="noStrike" cap="none">
              <a:solidFill>
                <a:srgbClr val="00B050"/>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1200"/>
              <a:buFont typeface="Arial"/>
              <a:buChar char="•"/>
            </a:pPr>
            <a:r>
              <a:rPr lang="en" sz="1200" b="0" i="0" u="none" strike="noStrike" cap="none">
                <a:solidFill>
                  <a:srgbClr val="00B050"/>
                </a:solidFill>
                <a:latin typeface="Arial"/>
                <a:ea typeface="Arial"/>
                <a:cs typeface="Arial"/>
                <a:sym typeface="Arial"/>
              </a:rPr>
              <a:t>Order_hour_of_day</a:t>
            </a:r>
            <a:endParaRPr sz="1200" b="0" i="0" u="none" strike="noStrike" cap="none">
              <a:solidFill>
                <a:srgbClr val="00B050"/>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1200"/>
              <a:buFont typeface="Arial"/>
              <a:buChar char="•"/>
            </a:pPr>
            <a:r>
              <a:rPr lang="en" sz="1200" b="0" i="0" u="none" strike="noStrike" cap="none">
                <a:solidFill>
                  <a:srgbClr val="00B050"/>
                </a:solidFill>
                <a:latin typeface="Arial"/>
                <a:ea typeface="Arial"/>
                <a:cs typeface="Arial"/>
                <a:sym typeface="Arial"/>
              </a:rPr>
              <a:t>Days_since_prior_order</a:t>
            </a:r>
            <a:endParaRPr sz="1200" b="0" i="0" u="none" strike="noStrike" cap="none">
              <a:solidFill>
                <a:srgbClr val="00B050"/>
              </a:solidFill>
              <a:latin typeface="Arial"/>
              <a:ea typeface="Arial"/>
              <a:cs typeface="Arial"/>
              <a:sym typeface="Arial"/>
            </a:endParaRPr>
          </a:p>
        </p:txBody>
      </p:sp>
      <p:sp>
        <p:nvSpPr>
          <p:cNvPr id="7" name="Google Shape;111;p26">
            <a:extLst>
              <a:ext uri="{FF2B5EF4-FFF2-40B4-BE49-F238E27FC236}">
                <a16:creationId xmlns:a16="http://schemas.microsoft.com/office/drawing/2014/main" id="{EE6E3A17-FC04-4D76-8536-3157F8A12632}"/>
              </a:ext>
            </a:extLst>
          </p:cNvPr>
          <p:cNvSpPr/>
          <p:nvPr/>
        </p:nvSpPr>
        <p:spPr>
          <a:xfrm>
            <a:off x="5963917" y="2172465"/>
            <a:ext cx="2019300" cy="962024"/>
          </a:xfrm>
          <a:prstGeom prst="roundRect">
            <a:avLst>
              <a:gd name="adj" fmla="val 16667"/>
            </a:avLst>
          </a:prstGeom>
          <a:solidFill>
            <a:schemeClr val="lt1"/>
          </a:solidFill>
          <a:ln w="9525" cap="flat" cmpd="sng">
            <a:solidFill>
              <a:srgbClr val="2DB82D"/>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1" i="0" u="none" strike="noStrike" cap="none">
                <a:solidFill>
                  <a:srgbClr val="00B050"/>
                </a:solidFill>
                <a:latin typeface="Arial"/>
                <a:ea typeface="Arial"/>
                <a:cs typeface="Arial"/>
                <a:sym typeface="Arial"/>
              </a:rPr>
              <a:t>Products</a:t>
            </a:r>
            <a:endParaRPr/>
          </a:p>
          <a:p>
            <a:pPr marL="285750" marR="0" lvl="0" indent="-285750" algn="l" rtl="0">
              <a:lnSpc>
                <a:spcPct val="100000"/>
              </a:lnSpc>
              <a:spcBef>
                <a:spcPts val="0"/>
              </a:spcBef>
              <a:spcAft>
                <a:spcPts val="0"/>
              </a:spcAft>
              <a:buClr>
                <a:srgbClr val="000000"/>
              </a:buClr>
              <a:buSzPts val="1200"/>
              <a:buFont typeface="Arial"/>
              <a:buChar char="•"/>
            </a:pPr>
            <a:r>
              <a:rPr lang="en" sz="1200" b="0" i="0" u="none" strike="noStrike" cap="none">
                <a:solidFill>
                  <a:srgbClr val="00B050"/>
                </a:solidFill>
                <a:latin typeface="Arial"/>
                <a:ea typeface="Arial"/>
                <a:cs typeface="Arial"/>
                <a:sym typeface="Arial"/>
              </a:rPr>
              <a:t>Product_id</a:t>
            </a:r>
            <a:endParaRPr sz="1200" b="0" i="0" u="none" strike="noStrike" cap="none">
              <a:solidFill>
                <a:srgbClr val="00B050"/>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1200"/>
              <a:buFont typeface="Arial"/>
              <a:buChar char="•"/>
            </a:pPr>
            <a:r>
              <a:rPr lang="en" sz="1200" b="0" i="0" u="none" strike="noStrike" cap="none">
                <a:solidFill>
                  <a:srgbClr val="00B050"/>
                </a:solidFill>
                <a:latin typeface="Arial"/>
                <a:ea typeface="Arial"/>
                <a:cs typeface="Arial"/>
                <a:sym typeface="Arial"/>
              </a:rPr>
              <a:t>Product_name</a:t>
            </a:r>
            <a:endParaRPr sz="1200" b="0" i="0" u="none" strike="noStrike" cap="none">
              <a:solidFill>
                <a:srgbClr val="00B050"/>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1200"/>
              <a:buFont typeface="Arial"/>
              <a:buChar char="•"/>
            </a:pPr>
            <a:r>
              <a:rPr lang="en" sz="1200" b="0" i="0" u="none" strike="noStrike" cap="none">
                <a:solidFill>
                  <a:srgbClr val="00B050"/>
                </a:solidFill>
                <a:latin typeface="Arial"/>
                <a:ea typeface="Arial"/>
                <a:cs typeface="Arial"/>
                <a:sym typeface="Arial"/>
              </a:rPr>
              <a:t>Aisle_id</a:t>
            </a:r>
            <a:endParaRPr sz="1200" b="0" i="0" u="none" strike="noStrike" cap="none">
              <a:solidFill>
                <a:srgbClr val="00B050"/>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1200"/>
              <a:buFont typeface="Arial"/>
              <a:buChar char="•"/>
            </a:pPr>
            <a:r>
              <a:rPr lang="en" sz="1200" b="0" i="0" u="none" strike="noStrike" cap="none">
                <a:solidFill>
                  <a:srgbClr val="00B050"/>
                </a:solidFill>
                <a:latin typeface="Arial"/>
                <a:ea typeface="Arial"/>
                <a:cs typeface="Arial"/>
                <a:sym typeface="Arial"/>
              </a:rPr>
              <a:t>Department_id</a:t>
            </a:r>
            <a:endParaRPr sz="1200" b="0" i="0" u="none" strike="noStrike" cap="none">
              <a:solidFill>
                <a:srgbClr val="00B050"/>
              </a:solidFill>
              <a:latin typeface="Arial"/>
              <a:ea typeface="Arial"/>
              <a:cs typeface="Arial"/>
              <a:sym typeface="Arial"/>
            </a:endParaRPr>
          </a:p>
        </p:txBody>
      </p:sp>
      <p:cxnSp>
        <p:nvCxnSpPr>
          <p:cNvPr id="8" name="Google Shape;112;p26">
            <a:extLst>
              <a:ext uri="{FF2B5EF4-FFF2-40B4-BE49-F238E27FC236}">
                <a16:creationId xmlns:a16="http://schemas.microsoft.com/office/drawing/2014/main" id="{73703255-DBB9-4B56-BD8D-88E87A7E0D88}"/>
              </a:ext>
            </a:extLst>
          </p:cNvPr>
          <p:cNvCxnSpPr>
            <a:stCxn id="4" idx="3"/>
            <a:endCxn id="7" idx="0"/>
          </p:cNvCxnSpPr>
          <p:nvPr/>
        </p:nvCxnSpPr>
        <p:spPr>
          <a:xfrm>
            <a:off x="5805393" y="1547892"/>
            <a:ext cx="1168200" cy="624600"/>
          </a:xfrm>
          <a:prstGeom prst="bentConnector2">
            <a:avLst/>
          </a:prstGeom>
          <a:noFill/>
          <a:ln w="9525" cap="flat" cmpd="sng">
            <a:solidFill>
              <a:srgbClr val="FDA739"/>
            </a:solidFill>
            <a:prstDash val="solid"/>
            <a:round/>
            <a:headEnd type="none" w="sm" len="sm"/>
            <a:tailEnd type="triangle" w="med" len="med"/>
          </a:ln>
        </p:spPr>
      </p:cxnSp>
      <p:sp>
        <p:nvSpPr>
          <p:cNvPr id="9" name="Google Shape;113;p26">
            <a:extLst>
              <a:ext uri="{FF2B5EF4-FFF2-40B4-BE49-F238E27FC236}">
                <a16:creationId xmlns:a16="http://schemas.microsoft.com/office/drawing/2014/main" id="{02331A02-D796-41F0-BDDA-C0C53F9401DB}"/>
              </a:ext>
            </a:extLst>
          </p:cNvPr>
          <p:cNvSpPr/>
          <p:nvPr/>
        </p:nvSpPr>
        <p:spPr>
          <a:xfrm>
            <a:off x="7102301" y="4044118"/>
            <a:ext cx="1839418" cy="680101"/>
          </a:xfrm>
          <a:prstGeom prst="roundRect">
            <a:avLst>
              <a:gd name="adj" fmla="val 16667"/>
            </a:avLst>
          </a:prstGeom>
          <a:solidFill>
            <a:schemeClr val="lt1"/>
          </a:solidFill>
          <a:ln w="9525" cap="flat" cmpd="sng">
            <a:solidFill>
              <a:srgbClr val="2DB82D"/>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1" i="0" u="none" strike="noStrike" cap="none">
                <a:solidFill>
                  <a:srgbClr val="00B050"/>
                </a:solidFill>
                <a:latin typeface="Arial"/>
                <a:ea typeface="Arial"/>
                <a:cs typeface="Arial"/>
                <a:sym typeface="Arial"/>
              </a:rPr>
              <a:t>Departments</a:t>
            </a:r>
            <a:endParaRPr/>
          </a:p>
          <a:p>
            <a:pPr marL="285750" marR="0" lvl="0" indent="-285750" algn="l" rtl="0">
              <a:lnSpc>
                <a:spcPct val="100000"/>
              </a:lnSpc>
              <a:spcBef>
                <a:spcPts val="0"/>
              </a:spcBef>
              <a:spcAft>
                <a:spcPts val="0"/>
              </a:spcAft>
              <a:buClr>
                <a:srgbClr val="000000"/>
              </a:buClr>
              <a:buSzPts val="1200"/>
              <a:buFont typeface="Arial"/>
              <a:buChar char="•"/>
            </a:pPr>
            <a:r>
              <a:rPr lang="en" sz="1200" b="0" i="0" u="none" strike="noStrike" cap="none">
                <a:solidFill>
                  <a:srgbClr val="00B050"/>
                </a:solidFill>
                <a:latin typeface="Arial"/>
                <a:ea typeface="Arial"/>
                <a:cs typeface="Arial"/>
                <a:sym typeface="Arial"/>
              </a:rPr>
              <a:t>Department_id</a:t>
            </a:r>
            <a:endParaRPr sz="1200" b="0" i="0" u="none" strike="noStrike" cap="none">
              <a:solidFill>
                <a:srgbClr val="00B050"/>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1200"/>
              <a:buFont typeface="Arial"/>
              <a:buChar char="•"/>
            </a:pPr>
            <a:r>
              <a:rPr lang="en" sz="1200" b="0" i="0" u="none" strike="noStrike" cap="none">
                <a:solidFill>
                  <a:srgbClr val="00B050"/>
                </a:solidFill>
                <a:latin typeface="Arial"/>
                <a:ea typeface="Arial"/>
                <a:cs typeface="Arial"/>
                <a:sym typeface="Arial"/>
              </a:rPr>
              <a:t>Department_name</a:t>
            </a:r>
            <a:endParaRPr sz="1200" b="0" i="0" u="none" strike="noStrike" cap="none">
              <a:solidFill>
                <a:srgbClr val="00B050"/>
              </a:solidFill>
              <a:latin typeface="Arial"/>
              <a:ea typeface="Arial"/>
              <a:cs typeface="Arial"/>
              <a:sym typeface="Arial"/>
            </a:endParaRPr>
          </a:p>
        </p:txBody>
      </p:sp>
      <p:sp>
        <p:nvSpPr>
          <p:cNvPr id="10" name="Google Shape;114;p26">
            <a:extLst>
              <a:ext uri="{FF2B5EF4-FFF2-40B4-BE49-F238E27FC236}">
                <a16:creationId xmlns:a16="http://schemas.microsoft.com/office/drawing/2014/main" id="{15747E17-81F3-4642-AC88-6E67E4877909}"/>
              </a:ext>
            </a:extLst>
          </p:cNvPr>
          <p:cNvSpPr/>
          <p:nvPr/>
        </p:nvSpPr>
        <p:spPr>
          <a:xfrm>
            <a:off x="4750719" y="4044118"/>
            <a:ext cx="1737632" cy="680102"/>
          </a:xfrm>
          <a:prstGeom prst="roundRect">
            <a:avLst>
              <a:gd name="adj" fmla="val 16667"/>
            </a:avLst>
          </a:prstGeom>
          <a:solidFill>
            <a:schemeClr val="lt1"/>
          </a:solidFill>
          <a:ln w="9525" cap="flat" cmpd="sng">
            <a:solidFill>
              <a:srgbClr val="2DB82D"/>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1" i="0" u="none" strike="noStrike" cap="none">
                <a:solidFill>
                  <a:srgbClr val="00B050"/>
                </a:solidFill>
                <a:latin typeface="Arial"/>
                <a:ea typeface="Arial"/>
                <a:cs typeface="Arial"/>
                <a:sym typeface="Arial"/>
              </a:rPr>
              <a:t>Aisles</a:t>
            </a:r>
            <a:endParaRPr/>
          </a:p>
          <a:p>
            <a:pPr marL="285750" marR="0" lvl="0" indent="-285750" algn="l" rtl="0">
              <a:lnSpc>
                <a:spcPct val="100000"/>
              </a:lnSpc>
              <a:spcBef>
                <a:spcPts val="0"/>
              </a:spcBef>
              <a:spcAft>
                <a:spcPts val="0"/>
              </a:spcAft>
              <a:buClr>
                <a:srgbClr val="000000"/>
              </a:buClr>
              <a:buSzPts val="1200"/>
              <a:buFont typeface="Arial"/>
              <a:buChar char="•"/>
            </a:pPr>
            <a:r>
              <a:rPr lang="en" sz="1200" b="0" i="0" u="none" strike="noStrike" cap="none">
                <a:solidFill>
                  <a:srgbClr val="00B050"/>
                </a:solidFill>
                <a:latin typeface="Arial"/>
                <a:ea typeface="Arial"/>
                <a:cs typeface="Arial"/>
                <a:sym typeface="Arial"/>
              </a:rPr>
              <a:t>Aisle_id</a:t>
            </a:r>
            <a:endParaRPr sz="1200" b="0" i="0" u="none" strike="noStrike" cap="none">
              <a:solidFill>
                <a:srgbClr val="00B050"/>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1200"/>
              <a:buFont typeface="Arial"/>
              <a:buChar char="•"/>
            </a:pPr>
            <a:r>
              <a:rPr lang="en" sz="1200" b="0" i="0" u="none" strike="noStrike" cap="none">
                <a:solidFill>
                  <a:srgbClr val="00B050"/>
                </a:solidFill>
                <a:latin typeface="Arial"/>
                <a:ea typeface="Arial"/>
                <a:cs typeface="Arial"/>
                <a:sym typeface="Arial"/>
              </a:rPr>
              <a:t>Aisle_name</a:t>
            </a:r>
            <a:endParaRPr sz="1200" b="0" i="0" u="none" strike="noStrike" cap="none">
              <a:solidFill>
                <a:srgbClr val="00B050"/>
              </a:solidFill>
              <a:latin typeface="Arial"/>
              <a:ea typeface="Arial"/>
              <a:cs typeface="Arial"/>
              <a:sym typeface="Arial"/>
            </a:endParaRPr>
          </a:p>
        </p:txBody>
      </p:sp>
      <p:cxnSp>
        <p:nvCxnSpPr>
          <p:cNvPr id="11" name="Google Shape;115;p26">
            <a:extLst>
              <a:ext uri="{FF2B5EF4-FFF2-40B4-BE49-F238E27FC236}">
                <a16:creationId xmlns:a16="http://schemas.microsoft.com/office/drawing/2014/main" id="{74DDE929-AAFF-47FB-8792-2E16E5958676}"/>
              </a:ext>
            </a:extLst>
          </p:cNvPr>
          <p:cNvCxnSpPr>
            <a:stCxn id="7" idx="2"/>
            <a:endCxn id="10" idx="0"/>
          </p:cNvCxnSpPr>
          <p:nvPr/>
        </p:nvCxnSpPr>
        <p:spPr>
          <a:xfrm flipH="1">
            <a:off x="5619667" y="3134489"/>
            <a:ext cx="1353900" cy="909600"/>
          </a:xfrm>
          <a:prstGeom prst="straightConnector1">
            <a:avLst/>
          </a:prstGeom>
          <a:noFill/>
          <a:ln w="9525" cap="flat" cmpd="sng">
            <a:solidFill>
              <a:srgbClr val="FDA739"/>
            </a:solidFill>
            <a:prstDash val="solid"/>
            <a:round/>
            <a:headEnd type="none" w="sm" len="sm"/>
            <a:tailEnd type="triangle" w="med" len="med"/>
          </a:ln>
        </p:spPr>
      </p:cxnSp>
      <p:cxnSp>
        <p:nvCxnSpPr>
          <p:cNvPr id="12" name="Google Shape;116;p26">
            <a:extLst>
              <a:ext uri="{FF2B5EF4-FFF2-40B4-BE49-F238E27FC236}">
                <a16:creationId xmlns:a16="http://schemas.microsoft.com/office/drawing/2014/main" id="{6679E8A4-0880-4BFF-9E73-5E2210F9FE31}"/>
              </a:ext>
            </a:extLst>
          </p:cNvPr>
          <p:cNvCxnSpPr>
            <a:stCxn id="7" idx="2"/>
            <a:endCxn id="9" idx="0"/>
          </p:cNvCxnSpPr>
          <p:nvPr/>
        </p:nvCxnSpPr>
        <p:spPr>
          <a:xfrm>
            <a:off x="6973567" y="3134489"/>
            <a:ext cx="1048500" cy="909600"/>
          </a:xfrm>
          <a:prstGeom prst="straightConnector1">
            <a:avLst/>
          </a:prstGeom>
          <a:noFill/>
          <a:ln w="9525" cap="flat" cmpd="sng">
            <a:solidFill>
              <a:srgbClr val="FDA739"/>
            </a:solidFill>
            <a:prstDash val="solid"/>
            <a:round/>
            <a:headEnd type="none" w="sm" len="sm"/>
            <a:tailEnd type="triangle" w="med" len="med"/>
          </a:ln>
        </p:spPr>
      </p:cxnSp>
      <p:cxnSp>
        <p:nvCxnSpPr>
          <p:cNvPr id="13" name="Google Shape;107;p26">
            <a:extLst>
              <a:ext uri="{FF2B5EF4-FFF2-40B4-BE49-F238E27FC236}">
                <a16:creationId xmlns:a16="http://schemas.microsoft.com/office/drawing/2014/main" id="{E4AED1FE-2775-47A0-B725-03EA6D9A8128}"/>
              </a:ext>
            </a:extLst>
          </p:cNvPr>
          <p:cNvCxnSpPr>
            <a:cxnSpLocks/>
          </p:cNvCxnSpPr>
          <p:nvPr/>
        </p:nvCxnSpPr>
        <p:spPr>
          <a:xfrm>
            <a:off x="788020" y="746100"/>
            <a:ext cx="7903130" cy="0"/>
          </a:xfrm>
          <a:prstGeom prst="straightConnector1">
            <a:avLst/>
          </a:prstGeom>
          <a:noFill/>
          <a:ln w="28575" cap="flat" cmpd="sng">
            <a:solidFill>
              <a:srgbClr val="FF9900"/>
            </a:solidFill>
            <a:prstDash val="solid"/>
            <a:round/>
            <a:headEnd type="none" w="sm" len="sm"/>
            <a:tailEnd type="none" w="sm" len="sm"/>
          </a:ln>
        </p:spPr>
      </p:cxnSp>
      <p:sp>
        <p:nvSpPr>
          <p:cNvPr id="15" name="Google Shape;106;p26">
            <a:extLst>
              <a:ext uri="{FF2B5EF4-FFF2-40B4-BE49-F238E27FC236}">
                <a16:creationId xmlns:a16="http://schemas.microsoft.com/office/drawing/2014/main" id="{47C94A71-53E1-464F-8AE9-2E300CED8941}"/>
              </a:ext>
            </a:extLst>
          </p:cNvPr>
          <p:cNvSpPr txBox="1"/>
          <p:nvPr/>
        </p:nvSpPr>
        <p:spPr>
          <a:xfrm>
            <a:off x="1421100" y="242090"/>
            <a:ext cx="6301800" cy="3804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 sz="1800" b="1" i="0" u="none" strike="noStrike" cap="none" dirty="0">
                <a:solidFill>
                  <a:srgbClr val="2DB82D"/>
                </a:solidFill>
                <a:latin typeface="Comfortaa"/>
                <a:ea typeface="Comfortaa"/>
                <a:cs typeface="Comfortaa"/>
                <a:sym typeface="Comfortaa"/>
              </a:rPr>
              <a:t>Dataset overview</a:t>
            </a:r>
            <a:endParaRPr sz="1800" b="1" i="0" u="none" strike="noStrike" cap="none" dirty="0">
              <a:solidFill>
                <a:srgbClr val="2DB82D"/>
              </a:solidFill>
              <a:latin typeface="Comfortaa"/>
              <a:ea typeface="Comfortaa"/>
              <a:cs typeface="Comfortaa"/>
              <a:sym typeface="Comfortaa"/>
            </a:endParaRPr>
          </a:p>
        </p:txBody>
      </p:sp>
    </p:spTree>
    <p:extLst>
      <p:ext uri="{BB962C8B-B14F-4D97-AF65-F5344CB8AC3E}">
        <p14:creationId xmlns:p14="http://schemas.microsoft.com/office/powerpoint/2010/main" val="7306999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29"/>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1600"/>
              </a:spcBef>
              <a:spcAft>
                <a:spcPts val="1600"/>
              </a:spcAft>
              <a:buNone/>
            </a:pPr>
            <a:endParaRPr/>
          </a:p>
        </p:txBody>
      </p:sp>
      <p:sp>
        <p:nvSpPr>
          <p:cNvPr id="155" name="Google Shape;155;p29"/>
          <p:cNvSpPr txBox="1"/>
          <p:nvPr/>
        </p:nvSpPr>
        <p:spPr>
          <a:xfrm>
            <a:off x="1876250" y="198775"/>
            <a:ext cx="5289000" cy="468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dirty="0">
                <a:solidFill>
                  <a:srgbClr val="2DB82D"/>
                </a:solidFill>
                <a:latin typeface="Comfortaa"/>
                <a:ea typeface="Comfortaa"/>
                <a:cs typeface="Comfortaa"/>
                <a:sym typeface="Comfortaa"/>
              </a:rPr>
              <a:t>Project Plan</a:t>
            </a:r>
            <a:endParaRPr sz="1800" b="1" dirty="0">
              <a:solidFill>
                <a:srgbClr val="2DB82D"/>
              </a:solidFill>
              <a:latin typeface="Comfortaa"/>
              <a:ea typeface="Comfortaa"/>
              <a:cs typeface="Comfortaa"/>
              <a:sym typeface="Comfortaa"/>
            </a:endParaRPr>
          </a:p>
        </p:txBody>
      </p:sp>
      <p:cxnSp>
        <p:nvCxnSpPr>
          <p:cNvPr id="156" name="Google Shape;156;p29"/>
          <p:cNvCxnSpPr/>
          <p:nvPr/>
        </p:nvCxnSpPr>
        <p:spPr>
          <a:xfrm>
            <a:off x="452850" y="706025"/>
            <a:ext cx="8238300" cy="0"/>
          </a:xfrm>
          <a:prstGeom prst="straightConnector1">
            <a:avLst/>
          </a:prstGeom>
          <a:noFill/>
          <a:ln w="28575" cap="flat" cmpd="sng">
            <a:solidFill>
              <a:srgbClr val="FF9900"/>
            </a:solidFill>
            <a:prstDash val="solid"/>
            <a:round/>
            <a:headEnd type="none" w="med" len="med"/>
            <a:tailEnd type="none" w="med" len="med"/>
          </a:ln>
        </p:spPr>
      </p:cxnSp>
      <p:grpSp>
        <p:nvGrpSpPr>
          <p:cNvPr id="157" name="Google Shape;157;p29"/>
          <p:cNvGrpSpPr/>
          <p:nvPr/>
        </p:nvGrpSpPr>
        <p:grpSpPr>
          <a:xfrm>
            <a:off x="661638" y="1031450"/>
            <a:ext cx="3663511" cy="3230811"/>
            <a:chOff x="363050" y="1031450"/>
            <a:chExt cx="3962100" cy="3230811"/>
          </a:xfrm>
        </p:grpSpPr>
        <p:pic>
          <p:nvPicPr>
            <p:cNvPr id="158" name="Google Shape;158;p29"/>
            <p:cNvPicPr preferRelativeResize="0"/>
            <p:nvPr/>
          </p:nvPicPr>
          <p:blipFill rotWithShape="1">
            <a:blip r:embed="rId3">
              <a:alphaModFix/>
            </a:blip>
            <a:srcRect l="6241" r="5598"/>
            <a:stretch/>
          </p:blipFill>
          <p:spPr>
            <a:xfrm>
              <a:off x="452850" y="1713275"/>
              <a:ext cx="3872300" cy="2548986"/>
            </a:xfrm>
            <a:prstGeom prst="rect">
              <a:avLst/>
            </a:prstGeom>
            <a:noFill/>
            <a:ln>
              <a:noFill/>
            </a:ln>
          </p:spPr>
        </p:pic>
        <p:sp>
          <p:nvSpPr>
            <p:cNvPr id="159" name="Google Shape;159;p29"/>
            <p:cNvSpPr txBox="1"/>
            <p:nvPr/>
          </p:nvSpPr>
          <p:spPr>
            <a:xfrm>
              <a:off x="363050" y="1031450"/>
              <a:ext cx="3962100" cy="432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rgbClr val="2DB82D"/>
                  </a:solidFill>
                  <a:latin typeface="Comfortaa"/>
                  <a:ea typeface="Comfortaa"/>
                  <a:cs typeface="Comfortaa"/>
                  <a:sym typeface="Comfortaa"/>
                </a:rPr>
                <a:t>Customer Profiling &amp; Targeting</a:t>
              </a:r>
              <a:endParaRPr b="1">
                <a:solidFill>
                  <a:srgbClr val="2DB82D"/>
                </a:solidFill>
                <a:latin typeface="Comfortaa"/>
                <a:ea typeface="Comfortaa"/>
                <a:cs typeface="Comfortaa"/>
                <a:sym typeface="Comfortaa"/>
              </a:endParaRPr>
            </a:p>
          </p:txBody>
        </p:sp>
      </p:grpSp>
      <p:grpSp>
        <p:nvGrpSpPr>
          <p:cNvPr id="160" name="Google Shape;160;p29"/>
          <p:cNvGrpSpPr/>
          <p:nvPr/>
        </p:nvGrpSpPr>
        <p:grpSpPr>
          <a:xfrm>
            <a:off x="4818850" y="1031460"/>
            <a:ext cx="3493800" cy="3537416"/>
            <a:chOff x="4818850" y="1031460"/>
            <a:chExt cx="3493800" cy="3537416"/>
          </a:xfrm>
        </p:grpSpPr>
        <p:pic>
          <p:nvPicPr>
            <p:cNvPr id="161" name="Google Shape;161;p29"/>
            <p:cNvPicPr preferRelativeResize="0"/>
            <p:nvPr/>
          </p:nvPicPr>
          <p:blipFill>
            <a:blip r:embed="rId4">
              <a:alphaModFix/>
            </a:blip>
            <a:stretch>
              <a:fillRect/>
            </a:stretch>
          </p:blipFill>
          <p:spPr>
            <a:xfrm>
              <a:off x="4996825" y="1502875"/>
              <a:ext cx="3137850" cy="3066001"/>
            </a:xfrm>
            <a:prstGeom prst="rect">
              <a:avLst/>
            </a:prstGeom>
            <a:noFill/>
            <a:ln>
              <a:noFill/>
            </a:ln>
          </p:spPr>
        </p:pic>
        <p:sp>
          <p:nvSpPr>
            <p:cNvPr id="162" name="Google Shape;162;p29"/>
            <p:cNvSpPr txBox="1"/>
            <p:nvPr/>
          </p:nvSpPr>
          <p:spPr>
            <a:xfrm>
              <a:off x="4818850" y="1031460"/>
              <a:ext cx="3493800" cy="432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rgbClr val="2DB82D"/>
                  </a:solidFill>
                  <a:latin typeface="Comfortaa"/>
                  <a:ea typeface="Comfortaa"/>
                  <a:cs typeface="Comfortaa"/>
                  <a:sym typeface="Comfortaa"/>
                </a:rPr>
                <a:t>Recommendation Systems</a:t>
              </a:r>
              <a:endParaRPr b="1">
                <a:solidFill>
                  <a:srgbClr val="2DB82D"/>
                </a:solidFill>
                <a:latin typeface="Comfortaa"/>
                <a:ea typeface="Comfortaa"/>
                <a:cs typeface="Comfortaa"/>
                <a:sym typeface="Comfortaa"/>
              </a:endParaRPr>
            </a:p>
          </p:txBody>
        </p:sp>
      </p:grpSp>
      <p:cxnSp>
        <p:nvCxnSpPr>
          <p:cNvPr id="163" name="Google Shape;163;p29"/>
          <p:cNvCxnSpPr/>
          <p:nvPr/>
        </p:nvCxnSpPr>
        <p:spPr>
          <a:xfrm>
            <a:off x="4572000" y="1031450"/>
            <a:ext cx="0" cy="3768900"/>
          </a:xfrm>
          <a:prstGeom prst="straightConnector1">
            <a:avLst/>
          </a:prstGeom>
          <a:noFill/>
          <a:ln w="19050" cap="flat" cmpd="sng">
            <a:solidFill>
              <a:srgbClr val="FF9900"/>
            </a:solidFill>
            <a:prstDash val="solid"/>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cxnSp>
        <p:nvCxnSpPr>
          <p:cNvPr id="168" name="Google Shape;168;p30"/>
          <p:cNvCxnSpPr/>
          <p:nvPr/>
        </p:nvCxnSpPr>
        <p:spPr>
          <a:xfrm>
            <a:off x="452850" y="782225"/>
            <a:ext cx="8238300" cy="0"/>
          </a:xfrm>
          <a:prstGeom prst="straightConnector1">
            <a:avLst/>
          </a:prstGeom>
          <a:noFill/>
          <a:ln w="28575" cap="flat" cmpd="sng">
            <a:solidFill>
              <a:srgbClr val="FF9900"/>
            </a:solidFill>
            <a:prstDash val="solid"/>
            <a:round/>
            <a:headEnd type="none" w="med" len="med"/>
            <a:tailEnd type="none" w="med" len="med"/>
          </a:ln>
        </p:spPr>
      </p:cxnSp>
      <p:sp>
        <p:nvSpPr>
          <p:cNvPr id="169" name="Google Shape;169;p30"/>
          <p:cNvSpPr txBox="1"/>
          <p:nvPr/>
        </p:nvSpPr>
        <p:spPr>
          <a:xfrm>
            <a:off x="962850" y="190125"/>
            <a:ext cx="7218300" cy="468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rgbClr val="2DB82D"/>
                </a:solidFill>
                <a:latin typeface="Comfortaa"/>
                <a:ea typeface="Comfortaa"/>
                <a:cs typeface="Comfortaa"/>
                <a:sym typeface="Comfortaa"/>
              </a:rPr>
              <a:t>85% of all items purchased come from 35% of the aisles</a:t>
            </a:r>
            <a:endParaRPr sz="1800" b="1">
              <a:solidFill>
                <a:srgbClr val="2DB82D"/>
              </a:solidFill>
              <a:latin typeface="Comfortaa"/>
              <a:ea typeface="Comfortaa"/>
              <a:cs typeface="Comfortaa"/>
              <a:sym typeface="Comfortaa"/>
            </a:endParaRPr>
          </a:p>
        </p:txBody>
      </p:sp>
      <p:grpSp>
        <p:nvGrpSpPr>
          <p:cNvPr id="170" name="Google Shape;170;p30"/>
          <p:cNvGrpSpPr/>
          <p:nvPr/>
        </p:nvGrpSpPr>
        <p:grpSpPr>
          <a:xfrm>
            <a:off x="728546" y="840097"/>
            <a:ext cx="4596591" cy="4119158"/>
            <a:chOff x="392338" y="870034"/>
            <a:chExt cx="4872299" cy="4057395"/>
          </a:xfrm>
        </p:grpSpPr>
        <p:pic>
          <p:nvPicPr>
            <p:cNvPr id="171" name="Google Shape;171;p30"/>
            <p:cNvPicPr preferRelativeResize="0"/>
            <p:nvPr/>
          </p:nvPicPr>
          <p:blipFill>
            <a:blip r:embed="rId3">
              <a:alphaModFix/>
            </a:blip>
            <a:stretch>
              <a:fillRect/>
            </a:stretch>
          </p:blipFill>
          <p:spPr>
            <a:xfrm>
              <a:off x="392338" y="870034"/>
              <a:ext cx="4805202" cy="4057395"/>
            </a:xfrm>
            <a:prstGeom prst="rect">
              <a:avLst/>
            </a:prstGeom>
            <a:noFill/>
            <a:ln w="9525" cap="flat" cmpd="sng">
              <a:solidFill>
                <a:srgbClr val="B7B7B7"/>
              </a:solidFill>
              <a:prstDash val="solid"/>
              <a:round/>
              <a:headEnd type="none" w="sm" len="sm"/>
              <a:tailEnd type="none" w="sm" len="sm"/>
            </a:ln>
          </p:spPr>
        </p:pic>
        <p:sp>
          <p:nvSpPr>
            <p:cNvPr id="172" name="Google Shape;172;p30"/>
            <p:cNvSpPr/>
            <p:nvPr/>
          </p:nvSpPr>
          <p:spPr>
            <a:xfrm>
              <a:off x="982741" y="2517815"/>
              <a:ext cx="125349" cy="133916"/>
            </a:xfrm>
            <a:prstGeom prst="ellipse">
              <a:avLst/>
            </a:prstGeom>
            <a:noFill/>
            <a:ln w="9525" cap="flat" cmpd="sng">
              <a:solidFill>
                <a:srgbClr val="2DB82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30"/>
            <p:cNvSpPr/>
            <p:nvPr/>
          </p:nvSpPr>
          <p:spPr>
            <a:xfrm>
              <a:off x="5034729" y="966187"/>
              <a:ext cx="125349" cy="133916"/>
            </a:xfrm>
            <a:prstGeom prst="ellipse">
              <a:avLst/>
            </a:prstGeom>
            <a:noFill/>
            <a:ln w="9525" cap="flat" cmpd="sng">
              <a:solidFill>
                <a:srgbClr val="2DB82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30"/>
            <p:cNvSpPr txBox="1"/>
            <p:nvPr/>
          </p:nvSpPr>
          <p:spPr>
            <a:xfrm>
              <a:off x="1049550" y="2450850"/>
              <a:ext cx="394037" cy="267832"/>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600">
                  <a:solidFill>
                    <a:srgbClr val="2DB82D"/>
                  </a:solidFill>
                </a:rPr>
                <a:t>31%</a:t>
              </a:r>
              <a:endParaRPr sz="600">
                <a:solidFill>
                  <a:srgbClr val="2DB82D"/>
                </a:solidFill>
              </a:endParaRPr>
            </a:p>
          </p:txBody>
        </p:sp>
        <p:sp>
          <p:nvSpPr>
            <p:cNvPr id="175" name="Google Shape;175;p30"/>
            <p:cNvSpPr txBox="1"/>
            <p:nvPr/>
          </p:nvSpPr>
          <p:spPr>
            <a:xfrm>
              <a:off x="4832298" y="1033150"/>
              <a:ext cx="432338" cy="267832"/>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600">
                  <a:solidFill>
                    <a:srgbClr val="2DB82D"/>
                  </a:solidFill>
                </a:rPr>
                <a:t>85%</a:t>
              </a:r>
              <a:endParaRPr sz="600">
                <a:solidFill>
                  <a:srgbClr val="2DB82D"/>
                </a:solidFill>
              </a:endParaRPr>
            </a:p>
          </p:txBody>
        </p:sp>
      </p:grpSp>
      <p:sp>
        <p:nvSpPr>
          <p:cNvPr id="176" name="Google Shape;176;p30"/>
          <p:cNvSpPr txBox="1"/>
          <p:nvPr/>
        </p:nvSpPr>
        <p:spPr>
          <a:xfrm>
            <a:off x="5325125" y="905725"/>
            <a:ext cx="3366000" cy="4057500"/>
          </a:xfrm>
          <a:prstGeom prst="rect">
            <a:avLst/>
          </a:prstGeom>
          <a:noFill/>
          <a:ln w="9525" cap="flat" cmpd="sng">
            <a:solidFill>
              <a:srgbClr val="999999"/>
            </a:solidFill>
            <a:prstDash val="solid"/>
            <a:round/>
            <a:headEnd type="none" w="sm" len="sm"/>
            <a:tailEnd type="none" w="sm" len="sm"/>
          </a:ln>
        </p:spPr>
        <p:txBody>
          <a:bodyPr spcFirstLastPara="1" wrap="square" lIns="91425" tIns="91425" rIns="91425" bIns="91425" anchor="t" anchorCtr="0">
            <a:noAutofit/>
          </a:bodyPr>
          <a:lstStyle/>
          <a:p>
            <a:pPr marL="457200" lvl="0" indent="-292100" algn="just" rtl="0">
              <a:spcBef>
                <a:spcPts val="0"/>
              </a:spcBef>
              <a:spcAft>
                <a:spcPts val="0"/>
              </a:spcAft>
              <a:buSzPts val="1000"/>
              <a:buFont typeface="Comfortaa Regular"/>
              <a:buChar char="●"/>
            </a:pPr>
            <a:r>
              <a:rPr lang="en" sz="1000">
                <a:latin typeface="Comfortaa Regular"/>
                <a:ea typeface="Comfortaa Regular"/>
                <a:cs typeface="Comfortaa Regular"/>
                <a:sym typeface="Comfortaa Regular"/>
              </a:rPr>
              <a:t>31% of all products purchased via Instacart are from 4 aisles - fresh fruits, fresh vegetables, packaged vegetables fruits, yogurt</a:t>
            </a:r>
            <a:endParaRPr sz="1000">
              <a:latin typeface="Comfortaa Regular"/>
              <a:ea typeface="Comfortaa Regular"/>
              <a:cs typeface="Comfortaa Regular"/>
              <a:sym typeface="Comfortaa Regular"/>
            </a:endParaRPr>
          </a:p>
          <a:p>
            <a:pPr marL="457200" lvl="0" indent="0" algn="just" rtl="0">
              <a:spcBef>
                <a:spcPts val="0"/>
              </a:spcBef>
              <a:spcAft>
                <a:spcPts val="0"/>
              </a:spcAft>
              <a:buNone/>
            </a:pPr>
            <a:endParaRPr sz="1000">
              <a:latin typeface="Comfortaa Regular"/>
              <a:ea typeface="Comfortaa Regular"/>
              <a:cs typeface="Comfortaa Regular"/>
              <a:sym typeface="Comfortaa Regular"/>
            </a:endParaRPr>
          </a:p>
          <a:p>
            <a:pPr marL="457200" lvl="0" indent="-292100" algn="just" rtl="0">
              <a:spcBef>
                <a:spcPts val="0"/>
              </a:spcBef>
              <a:spcAft>
                <a:spcPts val="0"/>
              </a:spcAft>
              <a:buSzPts val="1000"/>
              <a:buFont typeface="Comfortaa Regular"/>
              <a:buChar char="●"/>
            </a:pPr>
            <a:r>
              <a:rPr lang="en" sz="1000">
                <a:latin typeface="Comfortaa Regular"/>
                <a:ea typeface="Comfortaa Regular"/>
                <a:cs typeface="Comfortaa Regular"/>
                <a:sym typeface="Comfortaa Regular"/>
              </a:rPr>
              <a:t>85% of all products purchased via Instacart come from 50 aisles</a:t>
            </a:r>
            <a:endParaRPr sz="1000">
              <a:latin typeface="Comfortaa Regular"/>
              <a:ea typeface="Comfortaa Regular"/>
              <a:cs typeface="Comfortaa Regular"/>
              <a:sym typeface="Comfortaa Regular"/>
            </a:endParaRPr>
          </a:p>
          <a:p>
            <a:pPr marL="457200" lvl="0" indent="0" algn="just" rtl="0">
              <a:spcBef>
                <a:spcPts val="0"/>
              </a:spcBef>
              <a:spcAft>
                <a:spcPts val="0"/>
              </a:spcAft>
              <a:buNone/>
            </a:pPr>
            <a:endParaRPr sz="1000">
              <a:latin typeface="Comfortaa Regular"/>
              <a:ea typeface="Comfortaa Regular"/>
              <a:cs typeface="Comfortaa Regular"/>
              <a:sym typeface="Comfortaa Regular"/>
            </a:endParaRPr>
          </a:p>
          <a:p>
            <a:pPr marL="457200" lvl="0" indent="-292100" algn="just" rtl="0">
              <a:spcBef>
                <a:spcPts val="0"/>
              </a:spcBef>
              <a:spcAft>
                <a:spcPts val="0"/>
              </a:spcAft>
              <a:buSzPts val="1000"/>
              <a:buFont typeface="Comfortaa Regular"/>
              <a:buChar char="●"/>
            </a:pPr>
            <a:r>
              <a:rPr lang="en" sz="1000">
                <a:solidFill>
                  <a:schemeClr val="dk1"/>
                </a:solidFill>
                <a:latin typeface="Comfortaa Regular"/>
                <a:ea typeface="Comfortaa Regular"/>
                <a:cs typeface="Comfortaa Regular"/>
                <a:sym typeface="Comfortaa Regular"/>
              </a:rPr>
              <a:t>We will use these top 50 aisles to observe the behavior of our customers in order to segment them</a:t>
            </a:r>
            <a:endParaRPr sz="1000">
              <a:latin typeface="Comfortaa Regular"/>
              <a:ea typeface="Comfortaa Regular"/>
              <a:cs typeface="Comfortaa Regular"/>
              <a:sym typeface="Comfortaa Regul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31"/>
          <p:cNvSpPr txBox="1"/>
          <p:nvPr/>
        </p:nvSpPr>
        <p:spPr>
          <a:xfrm>
            <a:off x="997500" y="251225"/>
            <a:ext cx="7149000" cy="531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rgbClr val="2DB82D"/>
                </a:solidFill>
                <a:latin typeface="Comfortaa"/>
                <a:ea typeface="Comfortaa"/>
                <a:cs typeface="Comfortaa"/>
                <a:sym typeface="Comfortaa"/>
              </a:rPr>
              <a:t>KNN over PCA output provides well separated clusters</a:t>
            </a:r>
            <a:endParaRPr sz="1800" b="1">
              <a:solidFill>
                <a:srgbClr val="2DB82D"/>
              </a:solidFill>
              <a:latin typeface="Comfortaa"/>
              <a:ea typeface="Comfortaa"/>
              <a:cs typeface="Comfortaa"/>
              <a:sym typeface="Comfortaa"/>
            </a:endParaRPr>
          </a:p>
        </p:txBody>
      </p:sp>
      <p:cxnSp>
        <p:nvCxnSpPr>
          <p:cNvPr id="182" name="Google Shape;182;p31"/>
          <p:cNvCxnSpPr/>
          <p:nvPr/>
        </p:nvCxnSpPr>
        <p:spPr>
          <a:xfrm>
            <a:off x="452850" y="782225"/>
            <a:ext cx="8238300" cy="0"/>
          </a:xfrm>
          <a:prstGeom prst="straightConnector1">
            <a:avLst/>
          </a:prstGeom>
          <a:noFill/>
          <a:ln w="28575" cap="flat" cmpd="sng">
            <a:solidFill>
              <a:srgbClr val="FF9900"/>
            </a:solidFill>
            <a:prstDash val="solid"/>
            <a:round/>
            <a:headEnd type="none" w="med" len="med"/>
            <a:tailEnd type="none" w="med" len="med"/>
          </a:ln>
        </p:spPr>
      </p:cxnSp>
      <p:pic>
        <p:nvPicPr>
          <p:cNvPr id="183" name="Google Shape;183;p31"/>
          <p:cNvPicPr preferRelativeResize="0"/>
          <p:nvPr/>
        </p:nvPicPr>
        <p:blipFill>
          <a:blip r:embed="rId3">
            <a:alphaModFix/>
          </a:blip>
          <a:stretch>
            <a:fillRect/>
          </a:stretch>
        </p:blipFill>
        <p:spPr>
          <a:xfrm>
            <a:off x="3298025" y="892376"/>
            <a:ext cx="2130749" cy="1832174"/>
          </a:xfrm>
          <a:prstGeom prst="rect">
            <a:avLst/>
          </a:prstGeom>
          <a:noFill/>
          <a:ln>
            <a:noFill/>
          </a:ln>
        </p:spPr>
      </p:pic>
      <p:pic>
        <p:nvPicPr>
          <p:cNvPr id="184" name="Google Shape;184;p31"/>
          <p:cNvPicPr preferRelativeResize="0"/>
          <p:nvPr/>
        </p:nvPicPr>
        <p:blipFill>
          <a:blip r:embed="rId4">
            <a:alphaModFix/>
          </a:blip>
          <a:stretch>
            <a:fillRect/>
          </a:stretch>
        </p:blipFill>
        <p:spPr>
          <a:xfrm>
            <a:off x="5345025" y="2118450"/>
            <a:ext cx="3411898" cy="2925051"/>
          </a:xfrm>
          <a:prstGeom prst="rect">
            <a:avLst/>
          </a:prstGeom>
          <a:noFill/>
          <a:ln>
            <a:noFill/>
          </a:ln>
        </p:spPr>
      </p:pic>
      <p:sp>
        <p:nvSpPr>
          <p:cNvPr id="185" name="Google Shape;185;p31"/>
          <p:cNvSpPr/>
          <p:nvPr/>
        </p:nvSpPr>
        <p:spPr>
          <a:xfrm>
            <a:off x="3509675" y="1313975"/>
            <a:ext cx="613800" cy="613800"/>
          </a:xfrm>
          <a:prstGeom prst="ellipse">
            <a:avLst/>
          </a:prstGeom>
          <a:noFill/>
          <a:ln w="9525" cap="flat" cmpd="sng">
            <a:solidFill>
              <a:srgbClr val="2DB82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6" name="Google Shape;186;p31"/>
          <p:cNvCxnSpPr>
            <a:stCxn id="185" idx="5"/>
            <a:endCxn id="184" idx="0"/>
          </p:cNvCxnSpPr>
          <p:nvPr/>
        </p:nvCxnSpPr>
        <p:spPr>
          <a:xfrm>
            <a:off x="4033586" y="1837886"/>
            <a:ext cx="3017400" cy="280500"/>
          </a:xfrm>
          <a:prstGeom prst="straightConnector1">
            <a:avLst/>
          </a:prstGeom>
          <a:noFill/>
          <a:ln w="9525" cap="flat" cmpd="sng">
            <a:solidFill>
              <a:schemeClr val="dk2"/>
            </a:solidFill>
            <a:prstDash val="solid"/>
            <a:round/>
            <a:headEnd type="none" w="med" len="med"/>
            <a:tailEnd type="triangle" w="med" len="med"/>
          </a:ln>
        </p:spPr>
      </p:cxnSp>
      <p:sp>
        <p:nvSpPr>
          <p:cNvPr id="187" name="Google Shape;187;p31"/>
          <p:cNvSpPr txBox="1"/>
          <p:nvPr/>
        </p:nvSpPr>
        <p:spPr>
          <a:xfrm>
            <a:off x="613750" y="924975"/>
            <a:ext cx="2429100" cy="1193400"/>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200">
                <a:latin typeface="Comfortaa"/>
                <a:ea typeface="Comfortaa"/>
                <a:cs typeface="Comfortaa"/>
                <a:sym typeface="Comfortaa"/>
              </a:rPr>
              <a:t>We use PCA to reduce the dimensionality from user behavior in 50 aisles down to 2 components that capture ~60% of the variance</a:t>
            </a:r>
            <a:endParaRPr sz="1200">
              <a:latin typeface="Comfortaa"/>
              <a:ea typeface="Comfortaa"/>
              <a:cs typeface="Comfortaa"/>
              <a:sym typeface="Comfortaa"/>
            </a:endParaRPr>
          </a:p>
        </p:txBody>
      </p:sp>
      <p:pic>
        <p:nvPicPr>
          <p:cNvPr id="1026" name="Picture 2">
            <a:extLst>
              <a:ext uri="{FF2B5EF4-FFF2-40B4-BE49-F238E27FC236}">
                <a16:creationId xmlns:a16="http://schemas.microsoft.com/office/drawing/2014/main" id="{722F3682-DEF0-44DD-9591-3A2B868AFDD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2850" y="2571750"/>
            <a:ext cx="2693923" cy="245798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8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Shape 192"/>
        <p:cNvGrpSpPr/>
        <p:nvPr/>
      </p:nvGrpSpPr>
      <p:grpSpPr>
        <a:xfrm>
          <a:off x="0" y="0"/>
          <a:ext cx="0" cy="0"/>
          <a:chOff x="0" y="0"/>
          <a:chExt cx="0" cy="0"/>
        </a:xfrm>
      </p:grpSpPr>
      <p:sp>
        <p:nvSpPr>
          <p:cNvPr id="20" name="Rectangle 11">
            <a:extLst>
              <a:ext uri="{FF2B5EF4-FFF2-40B4-BE49-F238E27FC236}">
                <a16:creationId xmlns:a16="http://schemas.microsoft.com/office/drawing/2014/main" id="{AA6EC888-B85F-410F-B430-06583E94BE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8571" y="282"/>
            <a:ext cx="171450" cy="5143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Rectangle 13">
            <a:extLst>
              <a:ext uri="{FF2B5EF4-FFF2-40B4-BE49-F238E27FC236}">
                <a16:creationId xmlns:a16="http://schemas.microsoft.com/office/drawing/2014/main" id="{C8E50D4F-7A5A-4BF8-A5ED-67765D3AAC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15">
            <a:extLst>
              <a:ext uri="{FF2B5EF4-FFF2-40B4-BE49-F238E27FC236}">
                <a16:creationId xmlns:a16="http://schemas.microsoft.com/office/drawing/2014/main" id="{1A2BA875-DA32-4243-91A6-470E0A0A4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7759" y="360045"/>
            <a:ext cx="8428482" cy="442341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Diagram&#10;&#10;Description automatically generated">
            <a:extLst>
              <a:ext uri="{FF2B5EF4-FFF2-40B4-BE49-F238E27FC236}">
                <a16:creationId xmlns:a16="http://schemas.microsoft.com/office/drawing/2014/main" id="{2ACA7819-FABE-4E1B-A0AB-D5F383764121}"/>
              </a:ext>
            </a:extLst>
          </p:cNvPr>
          <p:cNvPicPr>
            <a:picLocks noChangeAspect="1"/>
          </p:cNvPicPr>
          <p:nvPr/>
        </p:nvPicPr>
        <p:blipFill>
          <a:blip r:embed="rId3"/>
          <a:stretch>
            <a:fillRect/>
          </a:stretch>
        </p:blipFill>
        <p:spPr>
          <a:xfrm>
            <a:off x="587464" y="868361"/>
            <a:ext cx="7969072" cy="3406777"/>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20" name="Google Shape;420;p48"/>
          <p:cNvSpPr txBox="1"/>
          <p:nvPr/>
        </p:nvSpPr>
        <p:spPr>
          <a:xfrm>
            <a:off x="1066650" y="132425"/>
            <a:ext cx="7010700" cy="531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dirty="0">
                <a:solidFill>
                  <a:srgbClr val="2DB82D"/>
                </a:solidFill>
                <a:latin typeface="Comfortaa"/>
                <a:ea typeface="Comfortaa"/>
                <a:cs typeface="Comfortaa"/>
                <a:sym typeface="Comfortaa"/>
              </a:rPr>
              <a:t>Cluster 0 insights</a:t>
            </a:r>
            <a:endParaRPr sz="1800" b="1" dirty="0">
              <a:solidFill>
                <a:srgbClr val="2DB82D"/>
              </a:solidFill>
              <a:latin typeface="Comfortaa"/>
              <a:ea typeface="Comfortaa"/>
              <a:cs typeface="Comfortaa"/>
              <a:sym typeface="Comfortaa"/>
            </a:endParaRPr>
          </a:p>
        </p:txBody>
      </p:sp>
      <p:cxnSp>
        <p:nvCxnSpPr>
          <p:cNvPr id="421" name="Google Shape;421;p48"/>
          <p:cNvCxnSpPr/>
          <p:nvPr/>
        </p:nvCxnSpPr>
        <p:spPr>
          <a:xfrm>
            <a:off x="452850" y="782225"/>
            <a:ext cx="8238300" cy="0"/>
          </a:xfrm>
          <a:prstGeom prst="straightConnector1">
            <a:avLst/>
          </a:prstGeom>
          <a:noFill/>
          <a:ln w="28575" cap="flat" cmpd="sng">
            <a:solidFill>
              <a:srgbClr val="FF9900"/>
            </a:solidFill>
            <a:prstDash val="solid"/>
            <a:round/>
            <a:headEnd type="none" w="med" len="med"/>
            <a:tailEnd type="none" w="med" len="med"/>
          </a:ln>
        </p:spPr>
      </p:cxnSp>
      <p:pic>
        <p:nvPicPr>
          <p:cNvPr id="422" name="Google Shape;422;p48"/>
          <p:cNvPicPr preferRelativeResize="0"/>
          <p:nvPr/>
        </p:nvPicPr>
        <p:blipFill>
          <a:blip r:embed="rId3">
            <a:alphaModFix/>
          </a:blip>
          <a:stretch>
            <a:fillRect/>
          </a:stretch>
        </p:blipFill>
        <p:spPr>
          <a:xfrm>
            <a:off x="628650" y="970175"/>
            <a:ext cx="4217198" cy="3749749"/>
          </a:xfrm>
          <a:prstGeom prst="rect">
            <a:avLst/>
          </a:prstGeom>
          <a:noFill/>
          <a:ln>
            <a:noFill/>
          </a:ln>
        </p:spPr>
      </p:pic>
      <p:sp>
        <p:nvSpPr>
          <p:cNvPr id="423" name="Google Shape;423;p48"/>
          <p:cNvSpPr txBox="1"/>
          <p:nvPr/>
        </p:nvSpPr>
        <p:spPr>
          <a:xfrm>
            <a:off x="1066650" y="1203799"/>
            <a:ext cx="1581900" cy="233400"/>
          </a:xfrm>
          <a:prstGeom prst="rect">
            <a:avLst/>
          </a:prstGeom>
          <a:noFill/>
          <a:ln w="9525" cap="flat" cmpd="sng">
            <a:solidFill>
              <a:srgbClr val="CCCCC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700" dirty="0"/>
              <a:t>Dot size </a:t>
            </a:r>
            <a:r>
              <a:rPr lang="en" sz="1000" dirty="0">
                <a:solidFill>
                  <a:srgbClr val="222222"/>
                </a:solidFill>
                <a:highlight>
                  <a:srgbClr val="FFFFFF"/>
                </a:highlight>
              </a:rPr>
              <a:t>∝</a:t>
            </a:r>
            <a:r>
              <a:rPr lang="en" sz="700" dirty="0">
                <a:solidFill>
                  <a:srgbClr val="222222"/>
                </a:solidFill>
                <a:highlight>
                  <a:srgbClr val="FFFFFF"/>
                </a:highlight>
              </a:rPr>
              <a:t> avg basket size (unique)</a:t>
            </a:r>
            <a:endParaRPr sz="700" dirty="0"/>
          </a:p>
        </p:txBody>
      </p:sp>
      <p:sp>
        <p:nvSpPr>
          <p:cNvPr id="424" name="Google Shape;424;p48"/>
          <p:cNvSpPr txBox="1"/>
          <p:nvPr/>
        </p:nvSpPr>
        <p:spPr>
          <a:xfrm>
            <a:off x="5204000" y="1020050"/>
            <a:ext cx="3487200" cy="13053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t" anchorCtr="0">
            <a:noAutofit/>
          </a:bodyPr>
          <a:lstStyle/>
          <a:p>
            <a:pPr marL="0" lvl="0" indent="0" algn="just" rtl="0">
              <a:spcBef>
                <a:spcPts val="0"/>
              </a:spcBef>
              <a:spcAft>
                <a:spcPts val="0"/>
              </a:spcAft>
              <a:buNone/>
            </a:pPr>
            <a:r>
              <a:rPr lang="en" sz="1200">
                <a:solidFill>
                  <a:srgbClr val="666666"/>
                </a:solidFill>
                <a:latin typeface="Comfortaa"/>
                <a:ea typeface="Comfortaa"/>
                <a:cs typeface="Comfortaa"/>
                <a:sym typeface="Comfortaa"/>
              </a:rPr>
              <a:t>80% of our customers and 54% of our orders come from cluster 0, which has the lowest basket size among all 3. Since we do not have data for quantity, we conclude that </a:t>
            </a:r>
            <a:r>
              <a:rPr lang="en" sz="1200">
                <a:solidFill>
                  <a:srgbClr val="FF0000"/>
                </a:solidFill>
                <a:latin typeface="Comfortaa"/>
                <a:ea typeface="Comfortaa"/>
                <a:cs typeface="Comfortaa"/>
                <a:sym typeface="Comfortaa"/>
              </a:rPr>
              <a:t>Cluster 0 has the least diverse baskets among all 3 clusters.</a:t>
            </a:r>
            <a:endParaRPr sz="1200">
              <a:solidFill>
                <a:srgbClr val="FF0000"/>
              </a:solidFill>
              <a:latin typeface="Comfortaa"/>
              <a:ea typeface="Comfortaa"/>
              <a:cs typeface="Comfortaa"/>
              <a:sym typeface="Comfortaa"/>
            </a:endParaRPr>
          </a:p>
        </p:txBody>
      </p:sp>
      <p:sp>
        <p:nvSpPr>
          <p:cNvPr id="425" name="Google Shape;425;p48"/>
          <p:cNvSpPr txBox="1"/>
          <p:nvPr/>
        </p:nvSpPr>
        <p:spPr>
          <a:xfrm>
            <a:off x="5204000" y="2563175"/>
            <a:ext cx="3487200" cy="592200"/>
          </a:xfrm>
          <a:prstGeom prst="rect">
            <a:avLst/>
          </a:prstGeom>
          <a:noFill/>
          <a:ln w="9525" cap="flat" cmpd="sng">
            <a:solidFill>
              <a:srgbClr val="2DB82D"/>
            </a:solidFill>
            <a:prstDash val="solid"/>
            <a:round/>
            <a:headEnd type="none" w="sm" len="sm"/>
            <a:tailEnd type="none" w="sm" len="sm"/>
          </a:ln>
        </p:spPr>
        <p:txBody>
          <a:bodyPr spcFirstLastPara="1" wrap="square" lIns="91425" tIns="91425" rIns="91425" bIns="91425" anchor="t" anchorCtr="0">
            <a:noAutofit/>
          </a:bodyPr>
          <a:lstStyle/>
          <a:p>
            <a:pPr marL="0" lvl="0" indent="0" algn="just" rtl="0">
              <a:spcBef>
                <a:spcPts val="0"/>
              </a:spcBef>
              <a:spcAft>
                <a:spcPts val="0"/>
              </a:spcAft>
              <a:buNone/>
            </a:pPr>
            <a:r>
              <a:rPr lang="en" sz="1200">
                <a:solidFill>
                  <a:srgbClr val="2DB82D"/>
                </a:solidFill>
                <a:latin typeface="Comfortaa"/>
                <a:ea typeface="Comfortaa"/>
                <a:cs typeface="Comfortaa"/>
                <a:sym typeface="Comfortaa"/>
              </a:rPr>
              <a:t>Cluster 0 becomes the ideal population for cross-selling focus</a:t>
            </a:r>
            <a:endParaRPr sz="1200">
              <a:solidFill>
                <a:srgbClr val="2DB82D"/>
              </a:solidFill>
              <a:latin typeface="Comfortaa"/>
              <a:ea typeface="Comfortaa"/>
              <a:cs typeface="Comfortaa"/>
              <a:sym typeface="Comfortaa"/>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pic>
        <p:nvPicPr>
          <p:cNvPr id="142" name="Google Shape;142;p28"/>
          <p:cNvPicPr preferRelativeResize="0"/>
          <p:nvPr/>
        </p:nvPicPr>
        <p:blipFill>
          <a:blip r:embed="rId3">
            <a:alphaModFix/>
          </a:blip>
          <a:stretch>
            <a:fillRect/>
          </a:stretch>
        </p:blipFill>
        <p:spPr>
          <a:xfrm>
            <a:off x="691375" y="1442235"/>
            <a:ext cx="3665033" cy="3502463"/>
          </a:xfrm>
          <a:prstGeom prst="rect">
            <a:avLst/>
          </a:prstGeom>
          <a:noFill/>
          <a:ln>
            <a:noFill/>
          </a:ln>
        </p:spPr>
      </p:pic>
      <p:sp>
        <p:nvSpPr>
          <p:cNvPr id="143" name="Google Shape;143;p28"/>
          <p:cNvSpPr txBox="1"/>
          <p:nvPr/>
        </p:nvSpPr>
        <p:spPr>
          <a:xfrm>
            <a:off x="2040100" y="250675"/>
            <a:ext cx="4979400" cy="380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dirty="0">
                <a:solidFill>
                  <a:srgbClr val="2DB82D"/>
                </a:solidFill>
                <a:latin typeface="Comfortaa"/>
                <a:ea typeface="Comfortaa"/>
                <a:cs typeface="Comfortaa"/>
                <a:sym typeface="Comfortaa"/>
              </a:rPr>
              <a:t>New customers recommendation</a:t>
            </a:r>
            <a:endParaRPr sz="1800" b="1" dirty="0">
              <a:solidFill>
                <a:srgbClr val="2DB82D"/>
              </a:solidFill>
              <a:latin typeface="Comfortaa"/>
              <a:ea typeface="Comfortaa"/>
              <a:cs typeface="Comfortaa"/>
              <a:sym typeface="Comfortaa"/>
            </a:endParaRPr>
          </a:p>
        </p:txBody>
      </p:sp>
      <p:cxnSp>
        <p:nvCxnSpPr>
          <p:cNvPr id="144" name="Google Shape;144;p28"/>
          <p:cNvCxnSpPr/>
          <p:nvPr/>
        </p:nvCxnSpPr>
        <p:spPr>
          <a:xfrm>
            <a:off x="452850" y="717525"/>
            <a:ext cx="8238300" cy="0"/>
          </a:xfrm>
          <a:prstGeom prst="straightConnector1">
            <a:avLst/>
          </a:prstGeom>
          <a:noFill/>
          <a:ln w="28575" cap="flat" cmpd="sng">
            <a:solidFill>
              <a:srgbClr val="FF9900"/>
            </a:solidFill>
            <a:prstDash val="solid"/>
            <a:round/>
            <a:headEnd type="none" w="med" len="med"/>
            <a:tailEnd type="none" w="med" len="med"/>
          </a:ln>
        </p:spPr>
      </p:cxnSp>
      <p:pic>
        <p:nvPicPr>
          <p:cNvPr id="145" name="Google Shape;145;p28"/>
          <p:cNvPicPr preferRelativeResize="0"/>
          <p:nvPr/>
        </p:nvPicPr>
        <p:blipFill>
          <a:blip r:embed="rId4">
            <a:alphaModFix/>
          </a:blip>
          <a:stretch>
            <a:fillRect/>
          </a:stretch>
        </p:blipFill>
        <p:spPr>
          <a:xfrm>
            <a:off x="4878926" y="2026738"/>
            <a:ext cx="4093500" cy="1798880"/>
          </a:xfrm>
          <a:prstGeom prst="rect">
            <a:avLst/>
          </a:prstGeom>
          <a:noFill/>
          <a:ln>
            <a:noFill/>
          </a:ln>
        </p:spPr>
      </p:pic>
      <p:cxnSp>
        <p:nvCxnSpPr>
          <p:cNvPr id="146" name="Google Shape;146;p28"/>
          <p:cNvCxnSpPr/>
          <p:nvPr/>
        </p:nvCxnSpPr>
        <p:spPr>
          <a:xfrm>
            <a:off x="4529800" y="981113"/>
            <a:ext cx="0" cy="4057500"/>
          </a:xfrm>
          <a:prstGeom prst="straightConnector1">
            <a:avLst/>
          </a:prstGeom>
          <a:noFill/>
          <a:ln w="28575" cap="flat" cmpd="sng">
            <a:solidFill>
              <a:srgbClr val="FF9900"/>
            </a:solidFill>
            <a:prstDash val="solid"/>
            <a:round/>
            <a:headEnd type="none" w="med" len="med"/>
            <a:tailEnd type="none" w="med" len="med"/>
          </a:ln>
        </p:spPr>
      </p:cxnSp>
      <p:sp>
        <p:nvSpPr>
          <p:cNvPr id="147" name="Google Shape;147;p28"/>
          <p:cNvSpPr txBox="1"/>
          <p:nvPr/>
        </p:nvSpPr>
        <p:spPr>
          <a:xfrm>
            <a:off x="1840025" y="981125"/>
            <a:ext cx="847200" cy="380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rgbClr val="2DB82D"/>
                </a:solidFill>
                <a:latin typeface="Comfortaa"/>
                <a:ea typeface="Comfortaa"/>
                <a:cs typeface="Comfortaa"/>
                <a:sym typeface="Comfortaa"/>
              </a:rPr>
              <a:t>2017</a:t>
            </a:r>
            <a:endParaRPr b="1">
              <a:solidFill>
                <a:srgbClr val="2DB82D"/>
              </a:solidFill>
              <a:latin typeface="Comfortaa"/>
              <a:ea typeface="Comfortaa"/>
              <a:cs typeface="Comfortaa"/>
              <a:sym typeface="Comfortaa"/>
            </a:endParaRPr>
          </a:p>
        </p:txBody>
      </p:sp>
      <p:sp>
        <p:nvSpPr>
          <p:cNvPr id="148" name="Google Shape;148;p28"/>
          <p:cNvSpPr txBox="1"/>
          <p:nvPr/>
        </p:nvSpPr>
        <p:spPr>
          <a:xfrm>
            <a:off x="6502075" y="981125"/>
            <a:ext cx="847200" cy="380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rgbClr val="2DB82D"/>
                </a:solidFill>
                <a:latin typeface="Comfortaa"/>
                <a:ea typeface="Comfortaa"/>
                <a:cs typeface="Comfortaa"/>
                <a:sym typeface="Comfortaa"/>
              </a:rPr>
              <a:t>2019</a:t>
            </a:r>
            <a:endParaRPr b="1">
              <a:solidFill>
                <a:srgbClr val="2DB82D"/>
              </a:solidFill>
              <a:latin typeface="Comfortaa"/>
              <a:ea typeface="Comfortaa"/>
              <a:cs typeface="Comfortaa"/>
              <a:sym typeface="Comfortaa"/>
            </a:endParaRPr>
          </a:p>
        </p:txBody>
      </p:sp>
      <p:sp>
        <p:nvSpPr>
          <p:cNvPr id="149" name="Google Shape;149;p28"/>
          <p:cNvSpPr txBox="1"/>
          <p:nvPr/>
        </p:nvSpPr>
        <p:spPr>
          <a:xfrm>
            <a:off x="4975325" y="4173175"/>
            <a:ext cx="3924300" cy="77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rgbClr val="2DB82D"/>
                </a:solidFill>
                <a:latin typeface="Comfortaa"/>
                <a:ea typeface="Comfortaa"/>
                <a:cs typeface="Comfortaa"/>
                <a:sym typeface="Comfortaa"/>
              </a:rPr>
              <a:t>Recommend popular products to new customers</a:t>
            </a:r>
            <a:endParaRPr sz="1800" b="1">
              <a:solidFill>
                <a:srgbClr val="2DB82D"/>
              </a:solidFill>
              <a:latin typeface="Comfortaa"/>
              <a:ea typeface="Comfortaa"/>
              <a:cs typeface="Comfortaa"/>
              <a:sym typeface="Comfortaa"/>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33"/>
          <p:cNvSpPr txBox="1"/>
          <p:nvPr/>
        </p:nvSpPr>
        <p:spPr>
          <a:xfrm>
            <a:off x="1858950" y="275525"/>
            <a:ext cx="5289000" cy="506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dirty="0">
                <a:solidFill>
                  <a:srgbClr val="2DB82D"/>
                </a:solidFill>
                <a:highlight>
                  <a:srgbClr val="FF0000"/>
                </a:highlight>
                <a:latin typeface="Comfortaa"/>
                <a:ea typeface="Comfortaa"/>
                <a:cs typeface="Comfortaa"/>
                <a:sym typeface="Comfortaa"/>
              </a:rPr>
              <a:t>Most of the customers are buying less</a:t>
            </a:r>
            <a:endParaRPr sz="1800" b="1" dirty="0">
              <a:solidFill>
                <a:srgbClr val="2DB82D"/>
              </a:solidFill>
              <a:highlight>
                <a:srgbClr val="FF0000"/>
              </a:highlight>
              <a:latin typeface="Comfortaa"/>
              <a:ea typeface="Comfortaa"/>
              <a:cs typeface="Comfortaa"/>
              <a:sym typeface="Comfortaa"/>
            </a:endParaRPr>
          </a:p>
        </p:txBody>
      </p:sp>
      <p:cxnSp>
        <p:nvCxnSpPr>
          <p:cNvPr id="226" name="Google Shape;226;p33"/>
          <p:cNvCxnSpPr/>
          <p:nvPr/>
        </p:nvCxnSpPr>
        <p:spPr>
          <a:xfrm>
            <a:off x="452850" y="782225"/>
            <a:ext cx="8238300" cy="0"/>
          </a:xfrm>
          <a:prstGeom prst="straightConnector1">
            <a:avLst/>
          </a:prstGeom>
          <a:noFill/>
          <a:ln w="28575" cap="flat" cmpd="sng">
            <a:solidFill>
              <a:srgbClr val="FF9900"/>
            </a:solidFill>
            <a:prstDash val="solid"/>
            <a:round/>
            <a:headEnd type="none" w="med" len="med"/>
            <a:tailEnd type="none" w="med" len="med"/>
          </a:ln>
        </p:spPr>
      </p:cxnSp>
      <p:cxnSp>
        <p:nvCxnSpPr>
          <p:cNvPr id="227" name="Google Shape;227;p33"/>
          <p:cNvCxnSpPr/>
          <p:nvPr/>
        </p:nvCxnSpPr>
        <p:spPr>
          <a:xfrm>
            <a:off x="2979800" y="959550"/>
            <a:ext cx="10800" cy="747600"/>
          </a:xfrm>
          <a:prstGeom prst="straightConnector1">
            <a:avLst/>
          </a:prstGeom>
          <a:noFill/>
          <a:ln w="28575" cap="flat" cmpd="sng">
            <a:solidFill>
              <a:srgbClr val="FF9900"/>
            </a:solidFill>
            <a:prstDash val="solid"/>
            <a:round/>
            <a:headEnd type="none" w="med" len="med"/>
            <a:tailEnd type="none" w="med" len="med"/>
          </a:ln>
        </p:spPr>
      </p:cxnSp>
      <p:sp>
        <p:nvSpPr>
          <p:cNvPr id="228" name="Google Shape;228;p33"/>
          <p:cNvSpPr txBox="1"/>
          <p:nvPr/>
        </p:nvSpPr>
        <p:spPr>
          <a:xfrm>
            <a:off x="4311975" y="1227475"/>
            <a:ext cx="1531500" cy="506700"/>
          </a:xfrm>
          <a:prstGeom prst="rect">
            <a:avLst/>
          </a:prstGeom>
          <a:noFill/>
          <a:ln w="9525" cap="flat" cmpd="sng">
            <a:solidFill>
              <a:srgbClr val="2DB82D"/>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dirty="0">
                <a:solidFill>
                  <a:srgbClr val="2DB82D"/>
                </a:solidFill>
                <a:latin typeface="Comfortaa"/>
                <a:ea typeface="Comfortaa"/>
                <a:cs typeface="Comfortaa"/>
                <a:sym typeface="Comfortaa"/>
              </a:rPr>
              <a:t>Target Cluster</a:t>
            </a:r>
            <a:endParaRPr sz="1200" b="1" dirty="0">
              <a:solidFill>
                <a:srgbClr val="2DB82D"/>
              </a:solidFill>
              <a:latin typeface="Comfortaa"/>
              <a:ea typeface="Comfortaa"/>
              <a:cs typeface="Comfortaa"/>
              <a:sym typeface="Comfortaa"/>
            </a:endParaRPr>
          </a:p>
        </p:txBody>
      </p:sp>
      <p:sp>
        <p:nvSpPr>
          <p:cNvPr id="229" name="Google Shape;229;p33"/>
          <p:cNvSpPr txBox="1"/>
          <p:nvPr/>
        </p:nvSpPr>
        <p:spPr>
          <a:xfrm>
            <a:off x="565375" y="1205379"/>
            <a:ext cx="1531500" cy="506700"/>
          </a:xfrm>
          <a:prstGeom prst="rect">
            <a:avLst/>
          </a:prstGeom>
          <a:noFill/>
          <a:ln w="9525" cap="flat" cmpd="sng">
            <a:solidFill>
              <a:srgbClr val="2DB82D"/>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dirty="0">
                <a:solidFill>
                  <a:srgbClr val="2DB82D"/>
                </a:solidFill>
                <a:latin typeface="Comfortaa"/>
                <a:ea typeface="Comfortaa"/>
                <a:cs typeface="Comfortaa"/>
                <a:sym typeface="Comfortaa"/>
              </a:rPr>
              <a:t>Best Cluster</a:t>
            </a:r>
            <a:endParaRPr sz="1200" b="1" dirty="0">
              <a:solidFill>
                <a:srgbClr val="2DB82D"/>
              </a:solidFill>
              <a:latin typeface="Comfortaa"/>
              <a:ea typeface="Comfortaa"/>
              <a:cs typeface="Comfortaa"/>
              <a:sym typeface="Comfortaa"/>
            </a:endParaRPr>
          </a:p>
        </p:txBody>
      </p:sp>
      <p:grpSp>
        <p:nvGrpSpPr>
          <p:cNvPr id="230" name="Google Shape;230;p33"/>
          <p:cNvGrpSpPr/>
          <p:nvPr/>
        </p:nvGrpSpPr>
        <p:grpSpPr>
          <a:xfrm>
            <a:off x="1032750" y="3662675"/>
            <a:ext cx="4417325" cy="506700"/>
            <a:chOff x="1032750" y="3662675"/>
            <a:chExt cx="4417325" cy="506700"/>
          </a:xfrm>
        </p:grpSpPr>
        <p:sp>
          <p:nvSpPr>
            <p:cNvPr id="231" name="Google Shape;231;p33"/>
            <p:cNvSpPr txBox="1"/>
            <p:nvPr/>
          </p:nvSpPr>
          <p:spPr>
            <a:xfrm>
              <a:off x="2226925" y="3662675"/>
              <a:ext cx="2230200" cy="50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rgbClr val="2DB82D"/>
                  </a:solidFill>
                  <a:latin typeface="Comfortaa"/>
                  <a:ea typeface="Comfortaa"/>
                  <a:cs typeface="Comfortaa"/>
                  <a:sym typeface="Comfortaa"/>
                </a:rPr>
                <a:t>Basket Variety</a:t>
              </a:r>
              <a:endParaRPr sz="1200" b="1">
                <a:solidFill>
                  <a:srgbClr val="2DB82D"/>
                </a:solidFill>
                <a:latin typeface="Comfortaa"/>
                <a:ea typeface="Comfortaa"/>
                <a:cs typeface="Comfortaa"/>
                <a:sym typeface="Comfortaa"/>
              </a:endParaRPr>
            </a:p>
          </p:txBody>
        </p:sp>
        <p:sp>
          <p:nvSpPr>
            <p:cNvPr id="232" name="Google Shape;232;p33"/>
            <p:cNvSpPr txBox="1"/>
            <p:nvPr/>
          </p:nvSpPr>
          <p:spPr>
            <a:xfrm>
              <a:off x="4853675" y="3730175"/>
              <a:ext cx="596400" cy="363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0000"/>
                  </a:solidFill>
                </a:rPr>
                <a:t>0.5x</a:t>
              </a:r>
              <a:endParaRPr>
                <a:solidFill>
                  <a:srgbClr val="FF0000"/>
                </a:solidFill>
              </a:endParaRPr>
            </a:p>
          </p:txBody>
        </p:sp>
        <p:sp>
          <p:nvSpPr>
            <p:cNvPr id="233" name="Google Shape;233;p33"/>
            <p:cNvSpPr txBox="1"/>
            <p:nvPr/>
          </p:nvSpPr>
          <p:spPr>
            <a:xfrm>
              <a:off x="1032750" y="3734525"/>
              <a:ext cx="371700" cy="363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t>1</a:t>
              </a:r>
              <a:endParaRPr/>
            </a:p>
          </p:txBody>
        </p:sp>
        <p:pic>
          <p:nvPicPr>
            <p:cNvPr id="234" name="Google Shape;234;p33"/>
            <p:cNvPicPr preferRelativeResize="0"/>
            <p:nvPr/>
          </p:nvPicPr>
          <p:blipFill>
            <a:blip r:embed="rId3">
              <a:alphaModFix/>
            </a:blip>
            <a:stretch>
              <a:fillRect/>
            </a:stretch>
          </p:blipFill>
          <p:spPr>
            <a:xfrm>
              <a:off x="1904238" y="3751715"/>
              <a:ext cx="786313" cy="328610"/>
            </a:xfrm>
            <a:prstGeom prst="rect">
              <a:avLst/>
            </a:prstGeom>
            <a:noFill/>
            <a:ln>
              <a:noFill/>
            </a:ln>
          </p:spPr>
        </p:pic>
      </p:grpSp>
      <p:grpSp>
        <p:nvGrpSpPr>
          <p:cNvPr id="235" name="Google Shape;235;p33"/>
          <p:cNvGrpSpPr/>
          <p:nvPr/>
        </p:nvGrpSpPr>
        <p:grpSpPr>
          <a:xfrm>
            <a:off x="1032750" y="2838850"/>
            <a:ext cx="4417325" cy="506700"/>
            <a:chOff x="1032750" y="2838850"/>
            <a:chExt cx="4417325" cy="506700"/>
          </a:xfrm>
        </p:grpSpPr>
        <p:sp>
          <p:nvSpPr>
            <p:cNvPr id="236" name="Google Shape;236;p33"/>
            <p:cNvSpPr txBox="1"/>
            <p:nvPr/>
          </p:nvSpPr>
          <p:spPr>
            <a:xfrm>
              <a:off x="2133100" y="2838850"/>
              <a:ext cx="2230200" cy="50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rgbClr val="2DB82D"/>
                  </a:solidFill>
                  <a:latin typeface="Comfortaa"/>
                  <a:ea typeface="Comfortaa"/>
                  <a:cs typeface="Comfortaa"/>
                  <a:sym typeface="Comfortaa"/>
                </a:rPr>
                <a:t>Median order gap</a:t>
              </a:r>
              <a:endParaRPr sz="1200" b="1">
                <a:solidFill>
                  <a:srgbClr val="2DB82D"/>
                </a:solidFill>
                <a:latin typeface="Comfortaa"/>
                <a:ea typeface="Comfortaa"/>
                <a:cs typeface="Comfortaa"/>
                <a:sym typeface="Comfortaa"/>
              </a:endParaRPr>
            </a:p>
          </p:txBody>
        </p:sp>
        <p:sp>
          <p:nvSpPr>
            <p:cNvPr id="237" name="Google Shape;237;p33"/>
            <p:cNvSpPr txBox="1"/>
            <p:nvPr/>
          </p:nvSpPr>
          <p:spPr>
            <a:xfrm>
              <a:off x="4853675" y="2901450"/>
              <a:ext cx="596400" cy="363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0000"/>
                  </a:solidFill>
                </a:rPr>
                <a:t>2.7x</a:t>
              </a:r>
              <a:endParaRPr>
                <a:solidFill>
                  <a:srgbClr val="FF0000"/>
                </a:solidFill>
              </a:endParaRPr>
            </a:p>
          </p:txBody>
        </p:sp>
        <p:sp>
          <p:nvSpPr>
            <p:cNvPr id="238" name="Google Shape;238;p33"/>
            <p:cNvSpPr txBox="1"/>
            <p:nvPr/>
          </p:nvSpPr>
          <p:spPr>
            <a:xfrm>
              <a:off x="1032750" y="2901450"/>
              <a:ext cx="371700" cy="363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t>1</a:t>
              </a:r>
              <a:endParaRPr/>
            </a:p>
          </p:txBody>
        </p:sp>
        <p:pic>
          <p:nvPicPr>
            <p:cNvPr id="239" name="Google Shape;239;p33"/>
            <p:cNvPicPr preferRelativeResize="0"/>
            <p:nvPr/>
          </p:nvPicPr>
          <p:blipFill>
            <a:blip r:embed="rId4">
              <a:alphaModFix/>
            </a:blip>
            <a:stretch>
              <a:fillRect/>
            </a:stretch>
          </p:blipFill>
          <p:spPr>
            <a:xfrm>
              <a:off x="2133109" y="2927900"/>
              <a:ext cx="328584" cy="328600"/>
            </a:xfrm>
            <a:prstGeom prst="rect">
              <a:avLst/>
            </a:prstGeom>
            <a:noFill/>
            <a:ln>
              <a:noFill/>
            </a:ln>
          </p:spPr>
        </p:pic>
      </p:grpSp>
      <p:grpSp>
        <p:nvGrpSpPr>
          <p:cNvPr id="240" name="Google Shape;240;p33"/>
          <p:cNvGrpSpPr/>
          <p:nvPr/>
        </p:nvGrpSpPr>
        <p:grpSpPr>
          <a:xfrm>
            <a:off x="1032750" y="2015025"/>
            <a:ext cx="4366250" cy="506700"/>
            <a:chOff x="1032750" y="2015025"/>
            <a:chExt cx="4366250" cy="506700"/>
          </a:xfrm>
        </p:grpSpPr>
        <p:sp>
          <p:nvSpPr>
            <p:cNvPr id="241" name="Google Shape;241;p33"/>
            <p:cNvSpPr txBox="1"/>
            <p:nvPr/>
          </p:nvSpPr>
          <p:spPr>
            <a:xfrm>
              <a:off x="2226925" y="2015025"/>
              <a:ext cx="2230200" cy="50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rgbClr val="2DB82D"/>
                  </a:solidFill>
                  <a:latin typeface="Comfortaa"/>
                  <a:ea typeface="Comfortaa"/>
                  <a:cs typeface="Comfortaa"/>
                  <a:sym typeface="Comfortaa"/>
                </a:rPr>
                <a:t>Transaction/Customer</a:t>
              </a:r>
              <a:endParaRPr sz="1200" b="1">
                <a:solidFill>
                  <a:srgbClr val="2DB82D"/>
                </a:solidFill>
                <a:latin typeface="Comfortaa"/>
                <a:ea typeface="Comfortaa"/>
                <a:cs typeface="Comfortaa"/>
                <a:sym typeface="Comfortaa"/>
              </a:endParaRPr>
            </a:p>
          </p:txBody>
        </p:sp>
        <p:sp>
          <p:nvSpPr>
            <p:cNvPr id="242" name="Google Shape;242;p33"/>
            <p:cNvSpPr txBox="1"/>
            <p:nvPr/>
          </p:nvSpPr>
          <p:spPr>
            <a:xfrm>
              <a:off x="4802600" y="2068375"/>
              <a:ext cx="596400" cy="363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0000"/>
                  </a:solidFill>
                </a:rPr>
                <a:t>0.1x</a:t>
              </a:r>
              <a:endParaRPr>
                <a:solidFill>
                  <a:srgbClr val="FF0000"/>
                </a:solidFill>
              </a:endParaRPr>
            </a:p>
          </p:txBody>
        </p:sp>
        <p:sp>
          <p:nvSpPr>
            <p:cNvPr id="243" name="Google Shape;243;p33"/>
            <p:cNvSpPr txBox="1"/>
            <p:nvPr/>
          </p:nvSpPr>
          <p:spPr>
            <a:xfrm>
              <a:off x="1032750" y="2068375"/>
              <a:ext cx="371700" cy="363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t>1</a:t>
              </a:r>
              <a:endParaRPr/>
            </a:p>
          </p:txBody>
        </p:sp>
        <p:pic>
          <p:nvPicPr>
            <p:cNvPr id="244" name="Google Shape;244;p33"/>
            <p:cNvPicPr preferRelativeResize="0"/>
            <p:nvPr/>
          </p:nvPicPr>
          <p:blipFill>
            <a:blip r:embed="rId5">
              <a:alphaModFix/>
            </a:blip>
            <a:stretch>
              <a:fillRect/>
            </a:stretch>
          </p:blipFill>
          <p:spPr>
            <a:xfrm>
              <a:off x="2133096" y="2104075"/>
              <a:ext cx="328600" cy="328600"/>
            </a:xfrm>
            <a:prstGeom prst="rect">
              <a:avLst/>
            </a:prstGeom>
            <a:noFill/>
            <a:ln>
              <a:noFill/>
            </a:ln>
          </p:spPr>
        </p:pic>
      </p:grpSp>
      <p:grpSp>
        <p:nvGrpSpPr>
          <p:cNvPr id="245" name="Google Shape;245;p33"/>
          <p:cNvGrpSpPr/>
          <p:nvPr/>
        </p:nvGrpSpPr>
        <p:grpSpPr>
          <a:xfrm>
            <a:off x="1032750" y="4393475"/>
            <a:ext cx="4417325" cy="506700"/>
            <a:chOff x="1032750" y="4393475"/>
            <a:chExt cx="4417325" cy="506700"/>
          </a:xfrm>
        </p:grpSpPr>
        <p:pic>
          <p:nvPicPr>
            <p:cNvPr id="246" name="Google Shape;246;p33"/>
            <p:cNvPicPr preferRelativeResize="0"/>
            <p:nvPr/>
          </p:nvPicPr>
          <p:blipFill rotWithShape="1">
            <a:blip r:embed="rId6">
              <a:alphaModFix/>
            </a:blip>
            <a:srcRect b="8517"/>
            <a:stretch/>
          </p:blipFill>
          <p:spPr>
            <a:xfrm>
              <a:off x="2072638" y="4424750"/>
              <a:ext cx="449525" cy="444155"/>
            </a:xfrm>
            <a:prstGeom prst="rect">
              <a:avLst/>
            </a:prstGeom>
            <a:noFill/>
            <a:ln>
              <a:noFill/>
            </a:ln>
          </p:spPr>
        </p:pic>
        <p:sp>
          <p:nvSpPr>
            <p:cNvPr id="247" name="Google Shape;247;p33"/>
            <p:cNvSpPr txBox="1"/>
            <p:nvPr/>
          </p:nvSpPr>
          <p:spPr>
            <a:xfrm>
              <a:off x="2339250" y="4393475"/>
              <a:ext cx="2230200" cy="50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rgbClr val="2DB82D"/>
                  </a:solidFill>
                  <a:latin typeface="Comfortaa"/>
                  <a:ea typeface="Comfortaa"/>
                  <a:cs typeface="Comfortaa"/>
                  <a:sym typeface="Comfortaa"/>
                </a:rPr>
                <a:t>Basket Reorder Share</a:t>
              </a:r>
              <a:endParaRPr sz="1200" b="1">
                <a:solidFill>
                  <a:srgbClr val="2DB82D"/>
                </a:solidFill>
                <a:latin typeface="Comfortaa"/>
                <a:ea typeface="Comfortaa"/>
                <a:cs typeface="Comfortaa"/>
                <a:sym typeface="Comfortaa"/>
              </a:endParaRPr>
            </a:p>
          </p:txBody>
        </p:sp>
        <p:sp>
          <p:nvSpPr>
            <p:cNvPr id="248" name="Google Shape;248;p33"/>
            <p:cNvSpPr txBox="1"/>
            <p:nvPr/>
          </p:nvSpPr>
          <p:spPr>
            <a:xfrm>
              <a:off x="1032750" y="4429400"/>
              <a:ext cx="371700" cy="363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t>1</a:t>
              </a:r>
              <a:endParaRPr/>
            </a:p>
          </p:txBody>
        </p:sp>
        <p:sp>
          <p:nvSpPr>
            <p:cNvPr id="249" name="Google Shape;249;p33"/>
            <p:cNvSpPr txBox="1"/>
            <p:nvPr/>
          </p:nvSpPr>
          <p:spPr>
            <a:xfrm>
              <a:off x="4853675" y="4465325"/>
              <a:ext cx="596400" cy="363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0000"/>
                  </a:solidFill>
                </a:rPr>
                <a:t>0.7x</a:t>
              </a:r>
              <a:endParaRPr>
                <a:solidFill>
                  <a:srgbClr val="FF0000"/>
                </a:solidFill>
              </a:endParaRPr>
            </a:p>
          </p:txBody>
        </p:sp>
      </p:grpSp>
      <p:cxnSp>
        <p:nvCxnSpPr>
          <p:cNvPr id="250" name="Google Shape;250;p33"/>
          <p:cNvCxnSpPr/>
          <p:nvPr/>
        </p:nvCxnSpPr>
        <p:spPr>
          <a:xfrm>
            <a:off x="6287950" y="1010875"/>
            <a:ext cx="0" cy="3964200"/>
          </a:xfrm>
          <a:prstGeom prst="straightConnector1">
            <a:avLst/>
          </a:prstGeom>
          <a:noFill/>
          <a:ln w="28575" cap="flat" cmpd="sng">
            <a:solidFill>
              <a:srgbClr val="FF9900"/>
            </a:solidFill>
            <a:prstDash val="solid"/>
            <a:round/>
            <a:headEnd type="none" w="med" len="med"/>
            <a:tailEnd type="none" w="med" len="med"/>
          </a:ln>
        </p:spPr>
      </p:cxnSp>
      <p:sp>
        <p:nvSpPr>
          <p:cNvPr id="251" name="Google Shape;251;p33"/>
          <p:cNvSpPr txBox="1"/>
          <p:nvPr/>
        </p:nvSpPr>
        <p:spPr>
          <a:xfrm>
            <a:off x="6536075" y="1912063"/>
            <a:ext cx="2230200" cy="5067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FF0000"/>
                </a:solidFill>
                <a:latin typeface="Comfortaa"/>
                <a:ea typeface="Comfortaa"/>
                <a:cs typeface="Comfortaa"/>
                <a:sym typeface="Comfortaa"/>
              </a:rPr>
              <a:t>Buy less times</a:t>
            </a:r>
            <a:endParaRPr sz="1200">
              <a:solidFill>
                <a:srgbClr val="FF0000"/>
              </a:solidFill>
              <a:latin typeface="Comfortaa"/>
              <a:ea typeface="Comfortaa"/>
              <a:cs typeface="Comfortaa"/>
              <a:sym typeface="Comfortaa"/>
            </a:endParaRPr>
          </a:p>
        </p:txBody>
      </p:sp>
      <p:sp>
        <p:nvSpPr>
          <p:cNvPr id="252" name="Google Shape;252;p33"/>
          <p:cNvSpPr txBox="1"/>
          <p:nvPr/>
        </p:nvSpPr>
        <p:spPr>
          <a:xfrm>
            <a:off x="6536075" y="2739625"/>
            <a:ext cx="2230200" cy="5067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FF0000"/>
                </a:solidFill>
                <a:latin typeface="Comfortaa"/>
                <a:ea typeface="Comfortaa"/>
                <a:cs typeface="Comfortaa"/>
                <a:sym typeface="Comfortaa"/>
              </a:rPr>
              <a:t>Buy less often</a:t>
            </a:r>
            <a:endParaRPr sz="1200">
              <a:solidFill>
                <a:srgbClr val="FF0000"/>
              </a:solidFill>
              <a:latin typeface="Comfortaa"/>
              <a:ea typeface="Comfortaa"/>
              <a:cs typeface="Comfortaa"/>
              <a:sym typeface="Comfortaa"/>
            </a:endParaRPr>
          </a:p>
        </p:txBody>
      </p:sp>
      <p:sp>
        <p:nvSpPr>
          <p:cNvPr id="253" name="Google Shape;253;p33"/>
          <p:cNvSpPr txBox="1"/>
          <p:nvPr/>
        </p:nvSpPr>
        <p:spPr>
          <a:xfrm>
            <a:off x="6536075" y="3548588"/>
            <a:ext cx="2230200" cy="5067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FF0000"/>
                </a:solidFill>
                <a:latin typeface="Comfortaa"/>
                <a:ea typeface="Comfortaa"/>
                <a:cs typeface="Comfortaa"/>
                <a:sym typeface="Comfortaa"/>
              </a:rPr>
              <a:t>Buy less items</a:t>
            </a:r>
            <a:endParaRPr sz="1200">
              <a:solidFill>
                <a:srgbClr val="FF0000"/>
              </a:solidFill>
              <a:latin typeface="Comfortaa"/>
              <a:ea typeface="Comfortaa"/>
              <a:cs typeface="Comfortaa"/>
              <a:sym typeface="Comfortaa"/>
            </a:endParaRPr>
          </a:p>
        </p:txBody>
      </p:sp>
      <p:sp>
        <p:nvSpPr>
          <p:cNvPr id="254" name="Google Shape;254;p33"/>
          <p:cNvSpPr txBox="1"/>
          <p:nvPr/>
        </p:nvSpPr>
        <p:spPr>
          <a:xfrm>
            <a:off x="6536075" y="4357550"/>
            <a:ext cx="2230200" cy="5067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FF0000"/>
                </a:solidFill>
                <a:latin typeface="Comfortaa"/>
                <a:ea typeface="Comfortaa"/>
                <a:cs typeface="Comfortaa"/>
                <a:sym typeface="Comfortaa"/>
              </a:rPr>
              <a:t>Buy less repeated items</a:t>
            </a:r>
            <a:endParaRPr sz="1200">
              <a:solidFill>
                <a:srgbClr val="FF0000"/>
              </a:solidFill>
              <a:latin typeface="Comfortaa"/>
              <a:ea typeface="Comfortaa"/>
              <a:cs typeface="Comfortaa"/>
              <a:sym typeface="Comfortaa"/>
            </a:endParaRPr>
          </a:p>
        </p:txBody>
      </p:sp>
      <p:sp>
        <p:nvSpPr>
          <p:cNvPr id="255" name="Google Shape;255;p33"/>
          <p:cNvSpPr txBox="1"/>
          <p:nvPr/>
        </p:nvSpPr>
        <p:spPr>
          <a:xfrm>
            <a:off x="6536075" y="1093800"/>
            <a:ext cx="2230200" cy="506700"/>
          </a:xfrm>
          <a:prstGeom prst="rect">
            <a:avLst/>
          </a:prstGeom>
          <a:noFill/>
          <a:ln w="9525" cap="flat" cmpd="sng">
            <a:solidFill>
              <a:srgbClr val="2DB82D"/>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rgbClr val="2DB82D"/>
                </a:solidFill>
                <a:latin typeface="Comfortaa"/>
                <a:ea typeface="Comfortaa"/>
                <a:cs typeface="Comfortaa"/>
                <a:sym typeface="Comfortaa"/>
              </a:rPr>
              <a:t>Target Cluster Customers</a:t>
            </a:r>
            <a:endParaRPr sz="1200" b="1">
              <a:solidFill>
                <a:srgbClr val="2DB82D"/>
              </a:solidFill>
              <a:latin typeface="Comfortaa"/>
              <a:ea typeface="Comfortaa"/>
              <a:cs typeface="Comfortaa"/>
              <a:sym typeface="Comforta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55"/>
                                        </p:tgtEl>
                                        <p:attrNameLst>
                                          <p:attrName>style.visibility</p:attrName>
                                        </p:attrNameLst>
                                      </p:cBhvr>
                                      <p:to>
                                        <p:strVal val="visible"/>
                                      </p:to>
                                    </p:set>
                                  </p:childTnLst>
                                </p:cTn>
                              </p:par>
                            </p:childTnLst>
                          </p:cTn>
                        </p:par>
                        <p:par>
                          <p:cTn id="23" fill="hold">
                            <p:stCondLst>
                              <p:cond delay="1000"/>
                            </p:stCondLst>
                            <p:childTnLst>
                              <p:par>
                                <p:cTn id="24" presetID="10" presetClass="entr" presetSubtype="0" fill="hold" nodeType="afterEffect">
                                  <p:stCondLst>
                                    <p:cond delay="0"/>
                                  </p:stCondLst>
                                  <p:childTnLst>
                                    <p:set>
                                      <p:cBhvr>
                                        <p:cTn id="25" dur="1" fill="hold">
                                          <p:stCondLst>
                                            <p:cond delay="0"/>
                                          </p:stCondLst>
                                        </p:cTn>
                                        <p:tgtEl>
                                          <p:spTgt spid="251"/>
                                        </p:tgtEl>
                                        <p:attrNameLst>
                                          <p:attrName>style.visibility</p:attrName>
                                        </p:attrNameLst>
                                      </p:cBhvr>
                                      <p:to>
                                        <p:strVal val="visible"/>
                                      </p:to>
                                    </p:set>
                                    <p:animEffect transition="in" filter="fade">
                                      <p:cBhvr>
                                        <p:cTn id="26" dur="3000"/>
                                        <p:tgtEl>
                                          <p:spTgt spid="251"/>
                                        </p:tgtEl>
                                      </p:cBhvr>
                                    </p:animEffect>
                                  </p:childTnLst>
                                </p:cTn>
                              </p:par>
                            </p:childTnLst>
                          </p:cTn>
                        </p:par>
                        <p:par>
                          <p:cTn id="27" fill="hold">
                            <p:stCondLst>
                              <p:cond delay="4000"/>
                            </p:stCondLst>
                            <p:childTnLst>
                              <p:par>
                                <p:cTn id="28" presetID="10" presetClass="entr" presetSubtype="0" fill="hold" nodeType="afterEffect">
                                  <p:stCondLst>
                                    <p:cond delay="0"/>
                                  </p:stCondLst>
                                  <p:childTnLst>
                                    <p:set>
                                      <p:cBhvr>
                                        <p:cTn id="29" dur="1" fill="hold">
                                          <p:stCondLst>
                                            <p:cond delay="0"/>
                                          </p:stCondLst>
                                        </p:cTn>
                                        <p:tgtEl>
                                          <p:spTgt spid="252"/>
                                        </p:tgtEl>
                                        <p:attrNameLst>
                                          <p:attrName>style.visibility</p:attrName>
                                        </p:attrNameLst>
                                      </p:cBhvr>
                                      <p:to>
                                        <p:strVal val="visible"/>
                                      </p:to>
                                    </p:set>
                                    <p:animEffect transition="in" filter="fade">
                                      <p:cBhvr>
                                        <p:cTn id="30" dur="3000"/>
                                        <p:tgtEl>
                                          <p:spTgt spid="252"/>
                                        </p:tgtEl>
                                      </p:cBhvr>
                                    </p:animEffect>
                                  </p:childTnLst>
                                </p:cTn>
                              </p:par>
                            </p:childTnLst>
                          </p:cTn>
                        </p:par>
                        <p:par>
                          <p:cTn id="31" fill="hold">
                            <p:stCondLst>
                              <p:cond delay="7000"/>
                            </p:stCondLst>
                            <p:childTnLst>
                              <p:par>
                                <p:cTn id="32" presetID="10" presetClass="entr" presetSubtype="0" fill="hold" nodeType="afterEffect">
                                  <p:stCondLst>
                                    <p:cond delay="0"/>
                                  </p:stCondLst>
                                  <p:childTnLst>
                                    <p:set>
                                      <p:cBhvr>
                                        <p:cTn id="33" dur="1" fill="hold">
                                          <p:stCondLst>
                                            <p:cond delay="0"/>
                                          </p:stCondLst>
                                        </p:cTn>
                                        <p:tgtEl>
                                          <p:spTgt spid="253"/>
                                        </p:tgtEl>
                                        <p:attrNameLst>
                                          <p:attrName>style.visibility</p:attrName>
                                        </p:attrNameLst>
                                      </p:cBhvr>
                                      <p:to>
                                        <p:strVal val="visible"/>
                                      </p:to>
                                    </p:set>
                                    <p:animEffect transition="in" filter="fade">
                                      <p:cBhvr>
                                        <p:cTn id="34" dur="1000"/>
                                        <p:tgtEl>
                                          <p:spTgt spid="253"/>
                                        </p:tgtEl>
                                      </p:cBhvr>
                                    </p:animEffect>
                                  </p:childTnLst>
                                </p:cTn>
                              </p:par>
                            </p:childTnLst>
                          </p:cTn>
                        </p:par>
                        <p:par>
                          <p:cTn id="35" fill="hold">
                            <p:stCondLst>
                              <p:cond delay="8000"/>
                            </p:stCondLst>
                            <p:childTnLst>
                              <p:par>
                                <p:cTn id="36" presetID="10" presetClass="entr" presetSubtype="0" fill="hold" nodeType="afterEffect">
                                  <p:stCondLst>
                                    <p:cond delay="0"/>
                                  </p:stCondLst>
                                  <p:childTnLst>
                                    <p:set>
                                      <p:cBhvr>
                                        <p:cTn id="37" dur="1" fill="hold">
                                          <p:stCondLst>
                                            <p:cond delay="0"/>
                                          </p:stCondLst>
                                        </p:cTn>
                                        <p:tgtEl>
                                          <p:spTgt spid="254"/>
                                        </p:tgtEl>
                                        <p:attrNameLst>
                                          <p:attrName>style.visibility</p:attrName>
                                        </p:attrNameLst>
                                      </p:cBhvr>
                                      <p:to>
                                        <p:strVal val="visible"/>
                                      </p:to>
                                    </p:set>
                                    <p:animEffect transition="in" filter="fade">
                                      <p:cBhvr>
                                        <p:cTn id="38" dur="3000"/>
                                        <p:tgtEl>
                                          <p:spTgt spid="2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TotalTime>
  <Words>678</Words>
  <Application>Microsoft Office PowerPoint</Application>
  <PresentationFormat>On-screen Show (16:9)</PresentationFormat>
  <Paragraphs>95</Paragraphs>
  <Slides>11</Slides>
  <Notes>10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Arial</vt:lpstr>
      <vt:lpstr>Comfortaa Regular</vt:lpstr>
      <vt:lpstr>Franklin Gothic Book</vt:lpstr>
      <vt:lpstr>Comic Sans MS</vt:lpstr>
      <vt:lpstr>Comfortaa</vt:lpstr>
      <vt:lpstr>Crop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shouvik sharma</dc:creator>
  <cp:lastModifiedBy>shouvik sharma</cp:lastModifiedBy>
  <cp:revision>1</cp:revision>
  <dcterms:created xsi:type="dcterms:W3CDTF">2020-12-15T17:11:28Z</dcterms:created>
  <dcterms:modified xsi:type="dcterms:W3CDTF">2020-12-15T17:17:21Z</dcterms:modified>
</cp:coreProperties>
</file>